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2" r:id="rId3"/>
    <p:sldId id="283" r:id="rId4"/>
    <p:sldId id="257" r:id="rId5"/>
    <p:sldId id="258" r:id="rId6"/>
    <p:sldId id="259" r:id="rId7"/>
    <p:sldId id="260" r:id="rId8"/>
    <p:sldId id="261" r:id="rId9"/>
    <p:sldId id="265" r:id="rId10"/>
    <p:sldId id="263" r:id="rId11"/>
    <p:sldId id="264" r:id="rId12"/>
    <p:sldId id="262" r:id="rId13"/>
    <p:sldId id="266" r:id="rId14"/>
    <p:sldId id="286" r:id="rId15"/>
    <p:sldId id="267" r:id="rId16"/>
    <p:sldId id="268" r:id="rId17"/>
    <p:sldId id="269" r:id="rId18"/>
    <p:sldId id="270" r:id="rId19"/>
    <p:sldId id="272" r:id="rId20"/>
    <p:sldId id="271" r:id="rId21"/>
    <p:sldId id="273" r:id="rId22"/>
    <p:sldId id="274" r:id="rId23"/>
    <p:sldId id="275" r:id="rId24"/>
    <p:sldId id="278" r:id="rId25"/>
    <p:sldId id="280" r:id="rId26"/>
    <p:sldId id="277" r:id="rId27"/>
    <p:sldId id="279" r:id="rId28"/>
    <p:sldId id="276" r:id="rId29"/>
    <p:sldId id="287" r:id="rId30"/>
    <p:sldId id="281" r:id="rId31"/>
    <p:sldId id="284" r:id="rId32"/>
    <p:sldId id="285" r:id="rId33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CCBCED86-A3FD-4200-B423-7C84D6D8C28F}">
          <p14:sldIdLst>
            <p14:sldId id="256"/>
            <p14:sldId id="282"/>
            <p14:sldId id="283"/>
            <p14:sldId id="257"/>
            <p14:sldId id="258"/>
            <p14:sldId id="259"/>
            <p14:sldId id="260"/>
            <p14:sldId id="261"/>
            <p14:sldId id="265"/>
            <p14:sldId id="263"/>
            <p14:sldId id="264"/>
            <p14:sldId id="262"/>
            <p14:sldId id="266"/>
            <p14:sldId id="28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8"/>
            <p14:sldId id="280"/>
            <p14:sldId id="277"/>
            <p14:sldId id="279"/>
            <p14:sldId id="276"/>
            <p14:sldId id="287"/>
            <p14:sldId id="281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475" autoAdjust="0"/>
  </p:normalViewPr>
  <p:slideViewPr>
    <p:cSldViewPr>
      <p:cViewPr varScale="1">
        <p:scale>
          <a:sx n="79" d="100"/>
          <a:sy n="79" d="100"/>
        </p:scale>
        <p:origin x="-110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3BBDB-EBEB-473C-9668-6A0F6A83B62C}" type="datetimeFigureOut">
              <a:rPr lang="bg-BG" smtClean="0"/>
              <a:t>22.10.2013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mtClean="0"/>
              <a:t>"ГАРАНТ С" ЕООД</a:t>
            </a:r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3A05-659F-47A3-B052-8B1628D70A1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99909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3F365-D6C1-44DE-984C-9F6D03F3E982}" type="datetimeFigureOut">
              <a:rPr lang="bg-BG" smtClean="0"/>
              <a:t>22.10.2013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bg-BG" smtClean="0"/>
              <a:t>"ГАРАНТ С" ЕООД</a:t>
            </a:r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078F0-24AC-4DE1-8314-A17CD853F14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865698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11800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8752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613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2D2F-9F23-4FFD-9BC1-8D4186AFC498}" type="datetime1">
              <a:rPr lang="bg-BG" smtClean="0"/>
              <a:t>22.10.2013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162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4E93F-6166-4B67-883C-AB1383608B7E}" type="datetime1">
              <a:rPr lang="bg-BG" smtClean="0"/>
              <a:t>22.10.2013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953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DBBF-6990-4F25-8D73-B056936ACC5B}" type="datetime1">
              <a:rPr lang="bg-BG" smtClean="0"/>
              <a:t>22.10.2013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1849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7807-0022-49FC-BCAE-9C97B54AEC2B}" type="datetime1">
              <a:rPr lang="bg-BG" smtClean="0"/>
              <a:t>22.10.2013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842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B25F-4E49-43E9-9D09-07BA6A1A1AF1}" type="datetime1">
              <a:rPr lang="bg-BG" smtClean="0"/>
              <a:t>22.10.2013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237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0BA-F396-4EF7-A536-F714586D74A6}" type="datetime1">
              <a:rPr lang="bg-BG" smtClean="0"/>
              <a:t>22.10.2013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3873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9DAB-CBF4-48BF-8822-A0BC6B90F5A6}" type="datetime1">
              <a:rPr lang="bg-BG" smtClean="0"/>
              <a:t>22.10.2013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576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4F1D8-B863-41C7-A1C2-35C0FBFC3514}" type="datetime1">
              <a:rPr lang="bg-BG" smtClean="0"/>
              <a:t>22.10.2013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6699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BC80-E6CB-456E-9F5B-E8AD862AF85E}" type="datetime1">
              <a:rPr lang="bg-BG" smtClean="0"/>
              <a:t>22.10.2013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882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969A-5695-4FF9-B9F0-5E87F8E4D089}" type="datetime1">
              <a:rPr lang="bg-BG" smtClean="0"/>
              <a:t>22.10.2013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76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E97-4C08-4B7B-9FEE-8E1FDE23A3CB}" type="datetime1">
              <a:rPr lang="bg-BG" smtClean="0"/>
              <a:t>22.10.2013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0314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E75CA-AE47-4F3A-B474-790DAF1F5417}" type="datetime1">
              <a:rPr lang="bg-BG" smtClean="0"/>
              <a:t>22.10.2013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2A633-26C7-49E3-ACDE-7835AB4D063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089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2.jpeg"/><Relationship Id="rId7" Type="http://schemas.openxmlformats.org/officeDocument/2006/relationships/image" Target="../media/image24.jpeg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image" Target="../media/image26.jpeg"/><Relationship Id="rId5" Type="http://schemas.openxmlformats.org/officeDocument/2006/relationships/image" Target="../media/image23.jpeg"/><Relationship Id="rId10" Type="http://schemas.openxmlformats.org/officeDocument/2006/relationships/slide" Target="slide21.xml"/><Relationship Id="rId4" Type="http://schemas.openxmlformats.org/officeDocument/2006/relationships/slide" Target="slide19.xml"/><Relationship Id="rId9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5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5.xml"/><Relationship Id="rId4" Type="http://schemas.openxmlformats.org/officeDocument/2006/relationships/slide" Target="slide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slide" Target="slide9.xml"/><Relationship Id="rId4" Type="http://schemas.openxmlformats.org/officeDocument/2006/relationships/image" Target="../media/image2.jpeg"/><Relationship Id="rId9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slide" Target="slide7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slide" Target="slide1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2232247"/>
          </a:xfrm>
        </p:spPr>
        <p:txBody>
          <a:bodyPr>
            <a:normAutofit fontScale="90000"/>
          </a:bodyPr>
          <a:lstStyle/>
          <a:p>
            <a:r>
              <a:rPr lang="bg-BG" sz="5300" dirty="0" smtClean="0"/>
              <a:t>ЖИЛИЩНА СГРАДА</a:t>
            </a:r>
            <a:br>
              <a:rPr lang="bg-BG" sz="5300" dirty="0" smtClean="0"/>
            </a:br>
            <a:r>
              <a:rPr lang="bg-BG" sz="6000" dirty="0" smtClean="0"/>
              <a:t>„Капри“</a:t>
            </a:r>
            <a:r>
              <a:rPr lang="bg-BG" sz="5300" dirty="0" smtClean="0"/>
              <a:t/>
            </a:r>
            <a:br>
              <a:rPr lang="bg-BG" sz="5300" dirty="0" smtClean="0"/>
            </a:br>
            <a:r>
              <a:rPr lang="bg-BG" sz="5300" dirty="0" smtClean="0"/>
              <a:t/>
            </a:r>
            <a:br>
              <a:rPr lang="bg-BG" sz="5300" dirty="0" smtClean="0"/>
            </a:br>
            <a:r>
              <a:rPr lang="bg-BG" sz="2000" dirty="0" smtClean="0"/>
              <a:t>10 БРОЯ АПАРТАМЕНТИ </a:t>
            </a:r>
            <a:br>
              <a:rPr lang="bg-BG" sz="2000" dirty="0" smtClean="0"/>
            </a:br>
            <a:r>
              <a:rPr lang="bg-BG" sz="2000" dirty="0" smtClean="0"/>
              <a:t>8 БРОЯ ПАРКО МЕСТА</a:t>
            </a:r>
            <a:endParaRPr lang="bg-BG" sz="2000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71600" y="4797152"/>
            <a:ext cx="6400800" cy="910952"/>
          </a:xfrm>
        </p:spPr>
        <p:txBody>
          <a:bodyPr/>
          <a:lstStyle/>
          <a:p>
            <a:r>
              <a:rPr lang="bg-BG" dirty="0" smtClean="0"/>
              <a:t>Проект 2014 г.</a:t>
            </a:r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dirty="0" smtClean="0"/>
              <a:t>"ГАРАНТ</a:t>
            </a:r>
            <a:r>
              <a:rPr lang="en-US" dirty="0" smtClean="0"/>
              <a:t> E</a:t>
            </a:r>
            <a:r>
              <a:rPr lang="bg-BG" dirty="0" smtClean="0"/>
              <a:t>С" ЕООД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38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3616"/>
            <a:ext cx="9144000" cy="2071688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56" y="1"/>
            <a:ext cx="5040000" cy="3344933"/>
          </a:xfrm>
          <a:prstGeom prst="rect">
            <a:avLst/>
          </a:prstGeom>
        </p:spPr>
      </p:pic>
      <p:sp>
        <p:nvSpPr>
          <p:cNvPr id="8" name="Заглавие 7"/>
          <p:cNvSpPr>
            <a:spLocks noGrp="1"/>
          </p:cNvSpPr>
          <p:nvPr>
            <p:ph type="title" idx="4294967295"/>
          </p:nvPr>
        </p:nvSpPr>
        <p:spPr>
          <a:xfrm>
            <a:off x="295156" y="3078088"/>
            <a:ext cx="8229600" cy="1143000"/>
          </a:xfrm>
        </p:spPr>
        <p:txBody>
          <a:bodyPr>
            <a:normAutofit/>
          </a:bodyPr>
          <a:lstStyle/>
          <a:p>
            <a:r>
              <a:rPr lang="bg-BG" sz="4000" dirty="0" smtClean="0"/>
              <a:t>Детска градина и ясла</a:t>
            </a:r>
            <a:endParaRPr lang="bg-BG" sz="4000" dirty="0"/>
          </a:p>
        </p:txBody>
      </p:sp>
      <p:sp>
        <p:nvSpPr>
          <p:cNvPr id="6" name="Текстово поле 5">
            <a:hlinkClick r:id="rId4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8981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олния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608"/>
            <a:ext cx="9144000" cy="2071688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85" y="0"/>
            <a:ext cx="5040000" cy="3344932"/>
          </a:xfrm>
          <a:prstGeom prst="rect">
            <a:avLst/>
          </a:prstGeom>
        </p:spPr>
      </p:pic>
      <p:sp>
        <p:nvSpPr>
          <p:cNvPr id="5" name="Заглавие 4"/>
          <p:cNvSpPr>
            <a:spLocks noGrp="1"/>
          </p:cNvSpPr>
          <p:nvPr>
            <p:ph type="title" idx="4294967295"/>
          </p:nvPr>
        </p:nvSpPr>
        <p:spPr>
          <a:xfrm>
            <a:off x="457200" y="3078088"/>
            <a:ext cx="8229600" cy="1143000"/>
          </a:xfrm>
        </p:spPr>
        <p:txBody>
          <a:bodyPr>
            <a:normAutofit/>
          </a:bodyPr>
          <a:lstStyle/>
          <a:p>
            <a:r>
              <a:rPr lang="bg-BG" sz="4000" dirty="0" smtClean="0"/>
              <a:t>Голям парк</a:t>
            </a:r>
            <a:endParaRPr lang="bg-BG" sz="4000" dirty="0"/>
          </a:p>
        </p:txBody>
      </p:sp>
      <p:sp>
        <p:nvSpPr>
          <p:cNvPr id="6" name="Текстово поле 5">
            <a:hlinkClick r:id="rId4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32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608"/>
            <a:ext cx="9144000" cy="207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667"/>
            <a:ext cx="4355001" cy="2890315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95" y="394667"/>
            <a:ext cx="4355005" cy="2890317"/>
          </a:xfrm>
          <a:prstGeom prst="rect">
            <a:avLst/>
          </a:prstGeom>
        </p:spPr>
      </p:pic>
      <p:sp>
        <p:nvSpPr>
          <p:cNvPr id="8" name="Заглавие 7"/>
          <p:cNvSpPr>
            <a:spLocks noGrp="1"/>
          </p:cNvSpPr>
          <p:nvPr>
            <p:ph type="title" idx="4294967295"/>
          </p:nvPr>
        </p:nvSpPr>
        <p:spPr>
          <a:xfrm>
            <a:off x="457200" y="3068960"/>
            <a:ext cx="8229600" cy="1143000"/>
          </a:xfrm>
        </p:spPr>
        <p:txBody>
          <a:bodyPr>
            <a:normAutofit/>
          </a:bodyPr>
          <a:lstStyle/>
          <a:p>
            <a:r>
              <a:rPr lang="bg-BG" sz="4000" dirty="0" smtClean="0"/>
              <a:t>Малък парк</a:t>
            </a:r>
            <a:endParaRPr lang="bg-BG" sz="4000" dirty="0"/>
          </a:p>
        </p:txBody>
      </p:sp>
      <p:sp>
        <p:nvSpPr>
          <p:cNvPr id="9" name="Текстово поле 8">
            <a:hlinkClick r:id="rId5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126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олния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3" name="Заглавие 2"/>
          <p:cNvSpPr>
            <a:spLocks noGrp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bg-BG" dirty="0" smtClean="0"/>
              <a:t>Спирка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268760"/>
            <a:ext cx="7560000" cy="5017399"/>
          </a:xfrm>
          <a:prstGeom prst="rect">
            <a:avLst/>
          </a:prstGeom>
        </p:spPr>
      </p:pic>
      <p:sp>
        <p:nvSpPr>
          <p:cNvPr id="5" name="Текстово поле 4">
            <a:hlinkClick r:id="rId4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030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Много изгодна цена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bg-BG" dirty="0" smtClean="0"/>
              <a:t>Цената е изгодна, когато за нея получиш имот с висока стойност, който съчетава:</a:t>
            </a:r>
          </a:p>
          <a:p>
            <a:pPr marL="0" indent="0">
              <a:buNone/>
            </a:pPr>
            <a:endParaRPr lang="bg-BG" dirty="0"/>
          </a:p>
          <a:p>
            <a:pPr algn="just"/>
            <a:r>
              <a:rPr lang="bg-BG" dirty="0"/>
              <a:t>М</a:t>
            </a:r>
            <a:r>
              <a:rPr lang="bg-BG" dirty="0" smtClean="0"/>
              <a:t>ного добра </a:t>
            </a:r>
            <a:r>
              <a:rPr lang="bg-BG" dirty="0" smtClean="0">
                <a:solidFill>
                  <a:srgbClr val="FF0000"/>
                </a:solidFill>
              </a:rPr>
              <a:t>локация</a:t>
            </a:r>
          </a:p>
          <a:p>
            <a:pPr algn="just"/>
            <a:r>
              <a:rPr lang="bg-BG" dirty="0" smtClean="0"/>
              <a:t>Много добра </a:t>
            </a:r>
            <a:r>
              <a:rPr lang="bg-BG" dirty="0" smtClean="0">
                <a:solidFill>
                  <a:srgbClr val="FF0000"/>
                </a:solidFill>
              </a:rPr>
              <a:t>комуникация</a:t>
            </a:r>
          </a:p>
          <a:p>
            <a:pPr algn="just"/>
            <a:r>
              <a:rPr lang="bg-BG" dirty="0" smtClean="0"/>
              <a:t>Много добро </a:t>
            </a:r>
            <a:r>
              <a:rPr lang="bg-BG" dirty="0" smtClean="0">
                <a:solidFill>
                  <a:srgbClr val="FF0000"/>
                </a:solidFill>
              </a:rPr>
              <a:t>изложение</a:t>
            </a:r>
          </a:p>
          <a:p>
            <a:pPr algn="just"/>
            <a:r>
              <a:rPr lang="bg-BG" dirty="0" smtClean="0"/>
              <a:t>Много добро </a:t>
            </a:r>
            <a:r>
              <a:rPr lang="bg-BG" dirty="0" smtClean="0">
                <a:solidFill>
                  <a:srgbClr val="FF0000"/>
                </a:solidFill>
              </a:rPr>
              <a:t>разпределение</a:t>
            </a:r>
          </a:p>
          <a:p>
            <a:pPr algn="just"/>
            <a:r>
              <a:rPr lang="bg-BG" dirty="0" smtClean="0"/>
              <a:t>Много добро </a:t>
            </a:r>
            <a:r>
              <a:rPr lang="bg-BG" dirty="0" smtClean="0">
                <a:solidFill>
                  <a:srgbClr val="FF0000"/>
                </a:solidFill>
              </a:rPr>
              <a:t>качество</a:t>
            </a:r>
          </a:p>
          <a:p>
            <a:pPr algn="just"/>
            <a:r>
              <a:rPr lang="bg-BG" dirty="0" smtClean="0"/>
              <a:t>Много висока </a:t>
            </a:r>
            <a:r>
              <a:rPr lang="bg-BG" dirty="0" smtClean="0">
                <a:solidFill>
                  <a:srgbClr val="FF0000"/>
                </a:solidFill>
              </a:rPr>
              <a:t>сигурност на сделката</a:t>
            </a:r>
          </a:p>
          <a:p>
            <a:pPr marL="0" indent="0">
              <a:buNone/>
            </a:pPr>
            <a:endParaRPr lang="bg-BG" dirty="0" smtClean="0"/>
          </a:p>
          <a:p>
            <a:endParaRPr lang="bg-BG" dirty="0"/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010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олния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3" name="Заглавие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Апартаменти</a:t>
            </a:r>
            <a:endParaRPr lang="bg-BG" dirty="0"/>
          </a:p>
        </p:txBody>
      </p:sp>
      <p:pic>
        <p:nvPicPr>
          <p:cNvPr id="4" name="Картина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698"/>
            <a:ext cx="2880000" cy="1965254"/>
          </a:xfrm>
          <a:prstGeom prst="rect">
            <a:avLst/>
          </a:prstGeom>
        </p:spPr>
      </p:pic>
      <p:pic>
        <p:nvPicPr>
          <p:cNvPr id="5" name="Картина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960099"/>
            <a:ext cx="2880000" cy="2036853"/>
          </a:xfrm>
          <a:prstGeom prst="rect">
            <a:avLst/>
          </a:prstGeom>
        </p:spPr>
      </p:pic>
      <p:pic>
        <p:nvPicPr>
          <p:cNvPr id="6" name="Картина 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360"/>
            <a:ext cx="2880000" cy="2036853"/>
          </a:xfrm>
          <a:prstGeom prst="rect">
            <a:avLst/>
          </a:prstGeom>
        </p:spPr>
      </p:pic>
      <p:pic>
        <p:nvPicPr>
          <p:cNvPr id="7" name="Картина 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4013360"/>
            <a:ext cx="2880000" cy="2036853"/>
          </a:xfrm>
          <a:prstGeom prst="rect">
            <a:avLst/>
          </a:prstGeom>
        </p:spPr>
      </p:pic>
      <p:pic>
        <p:nvPicPr>
          <p:cNvPr id="8" name="Картина 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0" y="2708920"/>
            <a:ext cx="2880000" cy="2036853"/>
          </a:xfrm>
          <a:prstGeom prst="rect">
            <a:avLst/>
          </a:prstGeom>
        </p:spPr>
      </p:pic>
      <p:sp>
        <p:nvSpPr>
          <p:cNvPr id="9" name="Текстово поле 8"/>
          <p:cNvSpPr txBox="1"/>
          <p:nvPr/>
        </p:nvSpPr>
        <p:spPr>
          <a:xfrm>
            <a:off x="590458" y="3140968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Етаж 1</a:t>
            </a:r>
            <a:endParaRPr lang="bg-BG" dirty="0"/>
          </a:p>
        </p:txBody>
      </p:sp>
      <p:sp>
        <p:nvSpPr>
          <p:cNvPr id="10" name="Текстово поле 9"/>
          <p:cNvSpPr txBox="1"/>
          <p:nvPr/>
        </p:nvSpPr>
        <p:spPr>
          <a:xfrm>
            <a:off x="7298716" y="6001687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Етаж 6</a:t>
            </a:r>
            <a:endParaRPr lang="bg-BG" dirty="0"/>
          </a:p>
        </p:txBody>
      </p:sp>
      <p:sp>
        <p:nvSpPr>
          <p:cNvPr id="11" name="Текстово поле 10"/>
          <p:cNvSpPr txBox="1"/>
          <p:nvPr/>
        </p:nvSpPr>
        <p:spPr>
          <a:xfrm>
            <a:off x="590458" y="6050213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Етаж 5</a:t>
            </a:r>
            <a:endParaRPr lang="bg-BG" dirty="0"/>
          </a:p>
        </p:txBody>
      </p:sp>
      <p:sp>
        <p:nvSpPr>
          <p:cNvPr id="12" name="Текстово поле 11"/>
          <p:cNvSpPr txBox="1"/>
          <p:nvPr/>
        </p:nvSpPr>
        <p:spPr>
          <a:xfrm>
            <a:off x="3987128" y="4685147"/>
            <a:ext cx="116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Етаж 3 и 4</a:t>
            </a:r>
            <a:endParaRPr lang="bg-BG" dirty="0"/>
          </a:p>
        </p:txBody>
      </p:sp>
      <p:sp>
        <p:nvSpPr>
          <p:cNvPr id="13" name="Текстово поле 12"/>
          <p:cNvSpPr txBox="1"/>
          <p:nvPr/>
        </p:nvSpPr>
        <p:spPr>
          <a:xfrm>
            <a:off x="7089673" y="3140968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Етаж 2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382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/>
          <p:cNvSpPr>
            <a:spLocks noGrp="1"/>
          </p:cNvSpPr>
          <p:nvPr>
            <p:ph type="title"/>
          </p:nvPr>
        </p:nvSpPr>
        <p:spPr>
          <a:xfrm>
            <a:off x="3414700" y="274638"/>
            <a:ext cx="2314600" cy="634082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Етаж 1</a:t>
            </a:r>
            <a:endParaRPr lang="bg-BG" sz="3200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62" y="836712"/>
            <a:ext cx="7751477" cy="5289451"/>
          </a:xfrm>
        </p:spPr>
      </p:pic>
      <p:sp>
        <p:nvSpPr>
          <p:cNvPr id="2" name="Контейнер за долния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4" name="Текстово поле 3">
            <a:hlinkClick r:id="rId3" action="ppaction://hlinksldjump"/>
          </p:cNvPr>
          <p:cNvSpPr txBox="1"/>
          <p:nvPr/>
        </p:nvSpPr>
        <p:spPr>
          <a:xfrm>
            <a:off x="1115616" y="6084004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Към апартамент 1</a:t>
            </a:r>
            <a:endParaRPr lang="bg-BG" dirty="0"/>
          </a:p>
        </p:txBody>
      </p:sp>
      <p:sp>
        <p:nvSpPr>
          <p:cNvPr id="6" name="Текстово поле 5">
            <a:hlinkClick r:id="rId4" action="ppaction://hlinksldjump"/>
          </p:cNvPr>
          <p:cNvSpPr txBox="1"/>
          <p:nvPr/>
        </p:nvSpPr>
        <p:spPr>
          <a:xfrm>
            <a:off x="6228184" y="6084004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Към апартамент 2</a:t>
            </a:r>
            <a:endParaRPr lang="bg-BG" dirty="0"/>
          </a:p>
        </p:txBody>
      </p:sp>
      <p:sp>
        <p:nvSpPr>
          <p:cNvPr id="7" name="Текстово поле 6">
            <a:hlinkClick r:id="rId5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9275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5353744" y="44624"/>
            <a:ext cx="2818656" cy="706090"/>
          </a:xfrm>
        </p:spPr>
        <p:txBody>
          <a:bodyPr>
            <a:noAutofit/>
          </a:bodyPr>
          <a:lstStyle/>
          <a:p>
            <a:r>
              <a:rPr lang="bg-BG" sz="2400" dirty="0" smtClean="0"/>
              <a:t>Апартамент 1</a:t>
            </a:r>
            <a:endParaRPr lang="bg-BG" sz="2400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3960440" cy="6057628"/>
          </a:xfrm>
        </p:spPr>
      </p:pic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348880"/>
            <a:ext cx="3780000" cy="4146074"/>
          </a:xfrm>
          <a:prstGeom prst="rect">
            <a:avLst/>
          </a:prstGeom>
        </p:spPr>
      </p:pic>
      <p:sp>
        <p:nvSpPr>
          <p:cNvPr id="8" name="Текстово поле 7"/>
          <p:cNvSpPr txBox="1"/>
          <p:nvPr/>
        </p:nvSpPr>
        <p:spPr>
          <a:xfrm>
            <a:off x="3725143" y="3429000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Етаж 1</a:t>
            </a:r>
            <a:endParaRPr lang="bg-BG" dirty="0"/>
          </a:p>
        </p:txBody>
      </p:sp>
      <p:sp>
        <p:nvSpPr>
          <p:cNvPr id="9" name="Текстово поле 8"/>
          <p:cNvSpPr txBox="1"/>
          <p:nvPr/>
        </p:nvSpPr>
        <p:spPr>
          <a:xfrm>
            <a:off x="7710548" y="4293096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Етаж 2</a:t>
            </a:r>
            <a:endParaRPr lang="bg-BG" dirty="0"/>
          </a:p>
        </p:txBody>
      </p:sp>
      <p:sp>
        <p:nvSpPr>
          <p:cNvPr id="10" name="Текстово поле 9">
            <a:hlinkClick r:id="rId4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4136089" y="692696"/>
            <a:ext cx="49724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600" b="1" dirty="0" smtClean="0"/>
              <a:t>Реално използваема площ:  1</a:t>
            </a:r>
            <a:r>
              <a:rPr lang="en-US" sz="1600" b="1" dirty="0" smtClean="0"/>
              <a:t>13</a:t>
            </a:r>
            <a:r>
              <a:rPr lang="bg-BG" sz="1600" b="1" dirty="0" smtClean="0"/>
              <a:t>,</a:t>
            </a:r>
            <a:r>
              <a:rPr lang="en-US" sz="1600" b="1" dirty="0" smtClean="0"/>
              <a:t>7</a:t>
            </a:r>
            <a:r>
              <a:rPr lang="bg-BG" sz="1600" b="1" dirty="0" smtClean="0"/>
              <a:t> кв. м. </a:t>
            </a:r>
            <a:r>
              <a:rPr lang="bg-BG" sz="1100" b="1" dirty="0" smtClean="0"/>
              <a:t>(вкл. 23,80 двор)</a:t>
            </a:r>
          </a:p>
          <a:p>
            <a:pPr algn="just"/>
            <a:r>
              <a:rPr lang="bg-BG" sz="1600" dirty="0" smtClean="0"/>
              <a:t>	          Общи части:      4,3 кв.м. </a:t>
            </a:r>
          </a:p>
          <a:p>
            <a:pPr algn="just"/>
            <a:r>
              <a:rPr lang="bg-BG" sz="1600" dirty="0" smtClean="0"/>
              <a:t>                              Обща площ: 1</a:t>
            </a:r>
            <a:r>
              <a:rPr lang="en-US" sz="1600" dirty="0" smtClean="0"/>
              <a:t>18,0</a:t>
            </a:r>
            <a:r>
              <a:rPr lang="bg-BG" sz="1600" dirty="0" smtClean="0"/>
              <a:t> кв.м.</a:t>
            </a:r>
          </a:p>
          <a:p>
            <a:pPr algn="just"/>
            <a:endParaRPr lang="bg-BG" sz="1600" dirty="0" smtClean="0"/>
          </a:p>
          <a:p>
            <a:pPr algn="just"/>
            <a:r>
              <a:rPr lang="bg-BG" sz="1600" dirty="0" smtClean="0"/>
              <a:t>		      Цена: </a:t>
            </a:r>
            <a:r>
              <a:rPr lang="en-US" sz="1600" dirty="0" smtClean="0"/>
              <a:t>46 </a:t>
            </a:r>
            <a:r>
              <a:rPr lang="bg-BG" sz="1600" dirty="0" smtClean="0"/>
              <a:t>02</a:t>
            </a:r>
            <a:r>
              <a:rPr lang="en-US" sz="1600" dirty="0" smtClean="0"/>
              <a:t>0</a:t>
            </a:r>
            <a:r>
              <a:rPr lang="bg-BG" sz="1600" dirty="0" smtClean="0"/>
              <a:t> </a:t>
            </a:r>
            <a:r>
              <a:rPr lang="bg-BG" sz="1600" dirty="0" smtClean="0"/>
              <a:t>евро</a:t>
            </a:r>
          </a:p>
          <a:p>
            <a:pPr algn="just"/>
            <a:r>
              <a:rPr lang="bg-BG" b="1" dirty="0"/>
              <a:t> </a:t>
            </a:r>
            <a:r>
              <a:rPr lang="bg-BG" b="1" dirty="0" smtClean="0"/>
              <a:t>      </a:t>
            </a:r>
            <a:r>
              <a:rPr lang="en-US" b="1" dirty="0" smtClean="0"/>
              <a:t>          </a:t>
            </a:r>
            <a:r>
              <a:rPr lang="bg-BG" b="1" dirty="0" smtClean="0"/>
              <a:t>Цена за кв.м.:       </a:t>
            </a:r>
            <a:r>
              <a:rPr lang="en-US" b="1" dirty="0" smtClean="0"/>
              <a:t>390</a:t>
            </a:r>
            <a:r>
              <a:rPr lang="bg-BG" b="1" dirty="0" smtClean="0"/>
              <a:t> </a:t>
            </a:r>
            <a:r>
              <a:rPr lang="bg-BG" b="1" dirty="0" smtClean="0"/>
              <a:t>евро/кв.м.</a:t>
            </a: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2418531" y="4668681"/>
            <a:ext cx="202940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Описание </a:t>
            </a:r>
            <a:r>
              <a:rPr lang="en-US" sz="1600" b="1" dirty="0" smtClean="0"/>
              <a:t>I-</a:t>
            </a:r>
            <a:r>
              <a:rPr lang="bg-BG" sz="1600" b="1" dirty="0" err="1"/>
              <a:t>во</a:t>
            </a:r>
            <a:r>
              <a:rPr lang="bg-BG" sz="1600" b="1" dirty="0"/>
              <a:t> </a:t>
            </a:r>
            <a:r>
              <a:rPr lang="bg-BG" sz="1600" b="1" dirty="0" smtClean="0"/>
              <a:t>ниво:</a:t>
            </a:r>
          </a:p>
          <a:p>
            <a:r>
              <a:rPr lang="bg-BG" sz="1400" dirty="0" smtClean="0"/>
              <a:t>Дневна-трап. с кух. бокс</a:t>
            </a:r>
          </a:p>
          <a:p>
            <a:r>
              <a:rPr lang="bg-BG" sz="1400" dirty="0" smtClean="0"/>
              <a:t>Тоалетна</a:t>
            </a:r>
          </a:p>
          <a:p>
            <a:r>
              <a:rPr lang="bg-BG" sz="1400" dirty="0" smtClean="0"/>
              <a:t>Перално</a:t>
            </a:r>
            <a:endParaRPr lang="bg-BG" sz="1400" dirty="0"/>
          </a:p>
          <a:p>
            <a:r>
              <a:rPr lang="bg-BG" sz="1400" dirty="0" smtClean="0"/>
              <a:t>Килер</a:t>
            </a:r>
          </a:p>
          <a:p>
            <a:r>
              <a:rPr lang="bg-BG" sz="1400" dirty="0" smtClean="0"/>
              <a:t>Вътрешен двор  </a:t>
            </a:r>
          </a:p>
        </p:txBody>
      </p:sp>
      <p:sp>
        <p:nvSpPr>
          <p:cNvPr id="11" name="Текстово поле 10"/>
          <p:cNvSpPr txBox="1"/>
          <p:nvPr/>
        </p:nvSpPr>
        <p:spPr>
          <a:xfrm>
            <a:off x="7092280" y="4668681"/>
            <a:ext cx="2042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Описание </a:t>
            </a:r>
            <a:r>
              <a:rPr lang="en-US" sz="1600" b="1" dirty="0" smtClean="0"/>
              <a:t>II-</a:t>
            </a:r>
            <a:r>
              <a:rPr lang="bg-BG" sz="1600" b="1" dirty="0" err="1" smtClean="0"/>
              <a:t>ро</a:t>
            </a:r>
            <a:r>
              <a:rPr lang="bg-BG" sz="1600" b="1" dirty="0" smtClean="0"/>
              <a:t> ниво:</a:t>
            </a:r>
          </a:p>
          <a:p>
            <a:r>
              <a:rPr lang="bg-BG" sz="1400" dirty="0" smtClean="0"/>
              <a:t>Спалня 1</a:t>
            </a:r>
          </a:p>
          <a:p>
            <a:r>
              <a:rPr lang="bg-BG" sz="1400" dirty="0" smtClean="0"/>
              <a:t>Спалня 2</a:t>
            </a:r>
          </a:p>
          <a:p>
            <a:r>
              <a:rPr lang="bg-BG" sz="1400" dirty="0" smtClean="0"/>
              <a:t>Баня с тоалетна</a:t>
            </a:r>
          </a:p>
          <a:p>
            <a:r>
              <a:rPr lang="bg-BG" sz="1400" dirty="0" smtClean="0"/>
              <a:t>Тераса</a:t>
            </a:r>
          </a:p>
        </p:txBody>
      </p:sp>
    </p:spTree>
    <p:extLst>
      <p:ext uri="{BB962C8B-B14F-4D97-AF65-F5344CB8AC3E}">
        <p14:creationId xmlns:p14="http://schemas.microsoft.com/office/powerpoint/2010/main" val="2491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563888" y="-27384"/>
            <a:ext cx="2746648" cy="778098"/>
          </a:xfrm>
        </p:spPr>
        <p:txBody>
          <a:bodyPr>
            <a:normAutofit/>
          </a:bodyPr>
          <a:lstStyle/>
          <a:p>
            <a:r>
              <a:rPr lang="bg-BG" sz="2400" dirty="0" smtClean="0"/>
              <a:t>Апартамент 2</a:t>
            </a:r>
            <a:endParaRPr lang="bg-BG" sz="2400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04664"/>
            <a:ext cx="3240360" cy="5897545"/>
          </a:xfrm>
        </p:spPr>
      </p:pic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12" y="1318582"/>
            <a:ext cx="2520000" cy="4990738"/>
          </a:xfrm>
          <a:prstGeom prst="rect">
            <a:avLst/>
          </a:prstGeom>
        </p:spPr>
      </p:pic>
      <p:sp>
        <p:nvSpPr>
          <p:cNvPr id="7" name="Текстово поле 6">
            <a:hlinkClick r:id="rId5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  <p:sp>
        <p:nvSpPr>
          <p:cNvPr id="8" name="Текстово поле 7"/>
          <p:cNvSpPr txBox="1"/>
          <p:nvPr/>
        </p:nvSpPr>
        <p:spPr>
          <a:xfrm>
            <a:off x="2699792" y="4780890"/>
            <a:ext cx="49724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600" b="1" dirty="0" smtClean="0"/>
              <a:t>                  Реално </a:t>
            </a:r>
            <a:r>
              <a:rPr lang="bg-BG" sz="1600" b="1" dirty="0" err="1" smtClean="0"/>
              <a:t>изп</a:t>
            </a:r>
            <a:r>
              <a:rPr lang="bg-BG" sz="1600" b="1" dirty="0" smtClean="0"/>
              <a:t>. площ:  1</a:t>
            </a:r>
            <a:r>
              <a:rPr lang="en-US" sz="1600" b="1" dirty="0" smtClean="0"/>
              <a:t>05,2</a:t>
            </a:r>
            <a:r>
              <a:rPr lang="bg-BG" sz="1600" b="1" dirty="0" smtClean="0"/>
              <a:t> кв. м. </a:t>
            </a:r>
            <a:r>
              <a:rPr lang="bg-BG" sz="1100" b="1" dirty="0" smtClean="0"/>
              <a:t>(вкл. 21,90 двор)</a:t>
            </a:r>
          </a:p>
          <a:p>
            <a:pPr algn="just"/>
            <a:r>
              <a:rPr lang="bg-BG" sz="1600" dirty="0" smtClean="0"/>
              <a:t>	          Общи части:      3,4 кв.м. </a:t>
            </a:r>
          </a:p>
          <a:p>
            <a:pPr algn="just"/>
            <a:r>
              <a:rPr lang="bg-BG" sz="1600" dirty="0" smtClean="0"/>
              <a:t>                              Обща площ: 1</a:t>
            </a:r>
            <a:r>
              <a:rPr lang="en-US" sz="1600" dirty="0" smtClean="0"/>
              <a:t>08,6</a:t>
            </a:r>
            <a:r>
              <a:rPr lang="bg-BG" sz="1600" dirty="0" smtClean="0"/>
              <a:t>0 кв.м.</a:t>
            </a:r>
          </a:p>
          <a:p>
            <a:pPr algn="just"/>
            <a:endParaRPr lang="bg-BG" sz="1600" dirty="0" smtClean="0"/>
          </a:p>
          <a:p>
            <a:pPr algn="just"/>
            <a:r>
              <a:rPr lang="bg-BG" sz="1600" dirty="0" smtClean="0"/>
              <a:t>		      Цена: </a:t>
            </a:r>
            <a:r>
              <a:rPr lang="en-US" sz="1600" dirty="0" smtClean="0"/>
              <a:t>42</a:t>
            </a:r>
            <a:r>
              <a:rPr lang="bg-BG" sz="1600" dirty="0" smtClean="0"/>
              <a:t> </a:t>
            </a:r>
            <a:r>
              <a:rPr lang="en-US" sz="1600" dirty="0" smtClean="0"/>
              <a:t>35</a:t>
            </a:r>
            <a:r>
              <a:rPr lang="bg-BG" sz="1600" dirty="0" smtClean="0"/>
              <a:t>0 </a:t>
            </a:r>
            <a:r>
              <a:rPr lang="bg-BG" sz="1600" dirty="0" smtClean="0"/>
              <a:t>евро</a:t>
            </a:r>
          </a:p>
          <a:p>
            <a:pPr algn="just"/>
            <a:r>
              <a:rPr lang="bg-BG" b="1" dirty="0"/>
              <a:t> </a:t>
            </a:r>
            <a:r>
              <a:rPr lang="bg-BG" b="1" dirty="0" smtClean="0"/>
              <a:t>     </a:t>
            </a:r>
            <a:r>
              <a:rPr lang="en-US" b="1" dirty="0" smtClean="0"/>
              <a:t>       </a:t>
            </a:r>
            <a:r>
              <a:rPr lang="bg-BG" b="1" dirty="0" smtClean="0"/>
              <a:t> </a:t>
            </a:r>
            <a:r>
              <a:rPr lang="en-US" b="1" dirty="0" smtClean="0"/>
              <a:t>   </a:t>
            </a:r>
            <a:r>
              <a:rPr lang="bg-BG" b="1" dirty="0" smtClean="0"/>
              <a:t>Цена на кв.м.:       </a:t>
            </a:r>
            <a:r>
              <a:rPr lang="en-US" b="1" dirty="0" smtClean="0"/>
              <a:t>390</a:t>
            </a:r>
            <a:r>
              <a:rPr lang="bg-BG" b="1" dirty="0" smtClean="0"/>
              <a:t> </a:t>
            </a:r>
            <a:r>
              <a:rPr lang="bg-BG" b="1" dirty="0" smtClean="0"/>
              <a:t>евро/кв.м.</a:t>
            </a:r>
          </a:p>
        </p:txBody>
      </p:sp>
      <p:sp>
        <p:nvSpPr>
          <p:cNvPr id="9" name="Текстово поле 8"/>
          <p:cNvSpPr txBox="1"/>
          <p:nvPr/>
        </p:nvSpPr>
        <p:spPr>
          <a:xfrm>
            <a:off x="3121773" y="836712"/>
            <a:ext cx="202940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Описание </a:t>
            </a:r>
            <a:r>
              <a:rPr lang="en-US" sz="1600" b="1" dirty="0" smtClean="0"/>
              <a:t>I-</a:t>
            </a:r>
            <a:r>
              <a:rPr lang="bg-BG" sz="1600" b="1" dirty="0" err="1"/>
              <a:t>во</a:t>
            </a:r>
            <a:r>
              <a:rPr lang="bg-BG" sz="1600" b="1" dirty="0"/>
              <a:t> </a:t>
            </a:r>
            <a:r>
              <a:rPr lang="bg-BG" sz="1600" b="1" dirty="0" smtClean="0"/>
              <a:t>ниво:</a:t>
            </a:r>
          </a:p>
          <a:p>
            <a:r>
              <a:rPr lang="bg-BG" sz="1400" dirty="0" smtClean="0"/>
              <a:t>Дневна-трап. с кух. бокс</a:t>
            </a:r>
          </a:p>
          <a:p>
            <a:r>
              <a:rPr lang="bg-BG" sz="1400" dirty="0" smtClean="0"/>
              <a:t>Тоалетна</a:t>
            </a:r>
          </a:p>
          <a:p>
            <a:r>
              <a:rPr lang="bg-BG" sz="1400" dirty="0" smtClean="0"/>
              <a:t>Вътрешен двор  </a:t>
            </a:r>
          </a:p>
        </p:txBody>
      </p:sp>
      <p:sp>
        <p:nvSpPr>
          <p:cNvPr id="10" name="Текстово поле 9"/>
          <p:cNvSpPr txBox="1"/>
          <p:nvPr/>
        </p:nvSpPr>
        <p:spPr>
          <a:xfrm>
            <a:off x="4617964" y="2708920"/>
            <a:ext cx="2042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Описание </a:t>
            </a:r>
            <a:r>
              <a:rPr lang="en-US" sz="1600" b="1" dirty="0" smtClean="0"/>
              <a:t>II-</a:t>
            </a:r>
            <a:r>
              <a:rPr lang="bg-BG" sz="1600" b="1" dirty="0" err="1" smtClean="0"/>
              <a:t>ро</a:t>
            </a:r>
            <a:r>
              <a:rPr lang="bg-BG" sz="1600" b="1" dirty="0" smtClean="0"/>
              <a:t> ниво:</a:t>
            </a:r>
          </a:p>
          <a:p>
            <a:r>
              <a:rPr lang="bg-BG" sz="1400" dirty="0" smtClean="0"/>
              <a:t>Спалня 1</a:t>
            </a:r>
          </a:p>
          <a:p>
            <a:r>
              <a:rPr lang="bg-BG" sz="1400" dirty="0" smtClean="0"/>
              <a:t>Спалня 2</a:t>
            </a:r>
          </a:p>
          <a:p>
            <a:r>
              <a:rPr lang="bg-BG" sz="1400" dirty="0" smtClean="0"/>
              <a:t>Баня с тоалетна</a:t>
            </a:r>
          </a:p>
          <a:p>
            <a:r>
              <a:rPr lang="bg-BG" sz="1400" dirty="0" smtClean="0"/>
              <a:t>Тераса</a:t>
            </a:r>
          </a:p>
        </p:txBody>
      </p:sp>
    </p:spTree>
    <p:extLst>
      <p:ext uri="{BB962C8B-B14F-4D97-AF65-F5344CB8AC3E}">
        <p14:creationId xmlns:p14="http://schemas.microsoft.com/office/powerpoint/2010/main" val="302600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246417"/>
            <a:ext cx="9000000" cy="6365166"/>
          </a:xfrm>
        </p:spPr>
      </p:pic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702732" y="274638"/>
            <a:ext cx="1738536" cy="778098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Етаж 2</a:t>
            </a:r>
            <a:endParaRPr lang="bg-BG" sz="3200" dirty="0"/>
          </a:p>
        </p:txBody>
      </p:sp>
      <p:sp>
        <p:nvSpPr>
          <p:cNvPr id="6" name="Текстово поле 5">
            <a:hlinkClick r:id="rId3" action="ppaction://hlinksldjump"/>
          </p:cNvPr>
          <p:cNvSpPr txBox="1"/>
          <p:nvPr/>
        </p:nvSpPr>
        <p:spPr>
          <a:xfrm>
            <a:off x="1115616" y="6084004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Към апартамент 1</a:t>
            </a:r>
            <a:endParaRPr lang="bg-BG" dirty="0"/>
          </a:p>
        </p:txBody>
      </p:sp>
      <p:sp>
        <p:nvSpPr>
          <p:cNvPr id="7" name="Текстово поле 6">
            <a:hlinkClick r:id="rId4" action="ppaction://hlinksldjump"/>
          </p:cNvPr>
          <p:cNvSpPr txBox="1"/>
          <p:nvPr/>
        </p:nvSpPr>
        <p:spPr>
          <a:xfrm>
            <a:off x="6228184" y="6084004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Към апартамент 3</a:t>
            </a:r>
            <a:endParaRPr lang="bg-BG" dirty="0"/>
          </a:p>
        </p:txBody>
      </p:sp>
      <p:sp>
        <p:nvSpPr>
          <p:cNvPr id="8" name="Текстово поле 7">
            <a:hlinkClick r:id="rId5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  <p:sp>
        <p:nvSpPr>
          <p:cNvPr id="9" name="Текстово поле 8">
            <a:hlinkClick r:id="rId6" action="ppaction://hlinksldjump"/>
          </p:cNvPr>
          <p:cNvSpPr txBox="1"/>
          <p:nvPr/>
        </p:nvSpPr>
        <p:spPr>
          <a:xfrm>
            <a:off x="3635896" y="6084221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Към апартамент 2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1167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46856" y="5578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Ниска </a:t>
            </a:r>
            <a:r>
              <a:rPr lang="bg-BG" dirty="0" smtClean="0">
                <a:solidFill>
                  <a:srgbClr val="FF0000"/>
                </a:solidFill>
              </a:rPr>
              <a:t>цена</a:t>
            </a:r>
            <a:r>
              <a:rPr lang="bg-BG" dirty="0" smtClean="0"/>
              <a:t> или висока </a:t>
            </a:r>
            <a:r>
              <a:rPr lang="bg-BG" dirty="0" smtClean="0">
                <a:solidFill>
                  <a:srgbClr val="FF0000"/>
                </a:solidFill>
              </a:rPr>
              <a:t>стойност</a:t>
            </a:r>
            <a:r>
              <a:rPr lang="bg-BG" dirty="0" smtClean="0"/>
              <a:t>,</a:t>
            </a:r>
            <a:br>
              <a:rPr lang="bg-BG" dirty="0" smtClean="0"/>
            </a:br>
            <a:r>
              <a:rPr lang="bg-BG" dirty="0" smtClean="0"/>
              <a:t>това е ВЪПРОСЪТ!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57200" y="2824336"/>
            <a:ext cx="8229600" cy="26208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bg-BG" dirty="0" smtClean="0"/>
              <a:t>Ние </a:t>
            </a:r>
            <a:r>
              <a:rPr lang="bg-BG" dirty="0" smtClean="0">
                <a:solidFill>
                  <a:srgbClr val="FF0000"/>
                </a:solidFill>
              </a:rPr>
              <a:t>гарантираме</a:t>
            </a:r>
            <a:r>
              <a:rPr lang="bg-BG" dirty="0" smtClean="0"/>
              <a:t>:</a:t>
            </a:r>
          </a:p>
          <a:p>
            <a:pPr marL="0" indent="0" algn="ctr">
              <a:buNone/>
            </a:pPr>
            <a:endParaRPr lang="bg-BG" dirty="0" smtClean="0"/>
          </a:p>
          <a:p>
            <a:pPr algn="ctr"/>
            <a:r>
              <a:rPr lang="bg-BG" dirty="0" smtClean="0"/>
              <a:t>Много изгодна цена</a:t>
            </a:r>
          </a:p>
          <a:p>
            <a:pPr algn="ctr"/>
            <a:r>
              <a:rPr lang="bg-BG" dirty="0" smtClean="0"/>
              <a:t>Много високо качество</a:t>
            </a:r>
          </a:p>
          <a:p>
            <a:pPr algn="ctr"/>
            <a:r>
              <a:rPr lang="bg-BG" dirty="0" smtClean="0"/>
              <a:t>Много голяма сигурност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8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874640" y="19291"/>
            <a:ext cx="3394720" cy="850106"/>
          </a:xfrm>
        </p:spPr>
        <p:txBody>
          <a:bodyPr>
            <a:normAutofit/>
          </a:bodyPr>
          <a:lstStyle/>
          <a:p>
            <a:r>
              <a:rPr lang="bg-BG" sz="2400" dirty="0" smtClean="0"/>
              <a:t>Апартамент 3</a:t>
            </a:r>
            <a:endParaRPr lang="bg-BG" sz="2400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998878"/>
            <a:ext cx="7920000" cy="5094418"/>
          </a:xfrm>
        </p:spPr>
      </p:pic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6" name="Текстово поле 5">
            <a:hlinkClick r:id="rId3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  <p:sp>
        <p:nvSpPr>
          <p:cNvPr id="7" name="Текстово поле 6"/>
          <p:cNvSpPr txBox="1"/>
          <p:nvPr/>
        </p:nvSpPr>
        <p:spPr>
          <a:xfrm>
            <a:off x="899592" y="980728"/>
            <a:ext cx="202940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Описание:</a:t>
            </a:r>
          </a:p>
          <a:p>
            <a:r>
              <a:rPr lang="bg-BG" sz="1400" dirty="0"/>
              <a:t>Дневна-трап. с кух. бокс</a:t>
            </a:r>
          </a:p>
          <a:p>
            <a:r>
              <a:rPr lang="bg-BG" sz="1400" dirty="0" smtClean="0"/>
              <a:t>Спалня</a:t>
            </a:r>
          </a:p>
          <a:p>
            <a:r>
              <a:rPr lang="bg-BG" sz="1400" dirty="0" smtClean="0"/>
              <a:t>Баня с тоалетна</a:t>
            </a:r>
          </a:p>
          <a:p>
            <a:r>
              <a:rPr lang="bg-BG" sz="1400" dirty="0" smtClean="0"/>
              <a:t>Килер</a:t>
            </a:r>
          </a:p>
          <a:p>
            <a:r>
              <a:rPr lang="bg-BG" sz="1400" dirty="0" smtClean="0"/>
              <a:t>Тераса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5216209" y="1124744"/>
            <a:ext cx="49724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600" b="1" dirty="0" smtClean="0"/>
              <a:t>                  Реално </a:t>
            </a:r>
            <a:r>
              <a:rPr lang="bg-BG" sz="1600" b="1" dirty="0" err="1" smtClean="0"/>
              <a:t>изп</a:t>
            </a:r>
            <a:r>
              <a:rPr lang="bg-BG" sz="1600" b="1" dirty="0" smtClean="0"/>
              <a:t>. площ:  61 кв. м.</a:t>
            </a:r>
            <a:endParaRPr lang="bg-BG" sz="1100" b="1" dirty="0" smtClean="0"/>
          </a:p>
          <a:p>
            <a:pPr algn="just"/>
            <a:r>
              <a:rPr lang="bg-BG" sz="1600" dirty="0" smtClean="0"/>
              <a:t>	          Общи части:  11 кв.м. </a:t>
            </a:r>
          </a:p>
          <a:p>
            <a:pPr algn="just"/>
            <a:r>
              <a:rPr lang="bg-BG" sz="1600" dirty="0" smtClean="0"/>
              <a:t>                              Обща площ:  72 кв.м.</a:t>
            </a:r>
          </a:p>
          <a:p>
            <a:pPr algn="just"/>
            <a:endParaRPr lang="bg-BG" sz="1600" dirty="0" smtClean="0"/>
          </a:p>
          <a:p>
            <a:pPr algn="just"/>
            <a:r>
              <a:rPr lang="bg-BG" sz="1600" dirty="0" smtClean="0"/>
              <a:t>		   Цена: 3</a:t>
            </a:r>
            <a:r>
              <a:rPr lang="en-US" sz="1600" dirty="0" smtClean="0"/>
              <a:t>3</a:t>
            </a:r>
            <a:r>
              <a:rPr lang="bg-BG" sz="1600" dirty="0" smtClean="0"/>
              <a:t> </a:t>
            </a:r>
            <a:r>
              <a:rPr lang="en-US" sz="1600" dirty="0" smtClean="0"/>
              <a:t>85</a:t>
            </a:r>
            <a:r>
              <a:rPr lang="bg-BG" sz="1600" dirty="0" smtClean="0"/>
              <a:t>0 евро</a:t>
            </a:r>
          </a:p>
          <a:p>
            <a:pPr algn="just"/>
            <a:endParaRPr lang="bg-BG" sz="1600" dirty="0" smtClean="0"/>
          </a:p>
          <a:p>
            <a:pPr algn="ctr"/>
            <a:r>
              <a:rPr lang="bg-BG" b="1" dirty="0" smtClean="0"/>
              <a:t>Цена на кв.м.: </a:t>
            </a:r>
          </a:p>
          <a:p>
            <a:pPr algn="ctr"/>
            <a:r>
              <a:rPr lang="bg-BG" b="1" dirty="0" smtClean="0"/>
              <a:t>   4</a:t>
            </a:r>
            <a:r>
              <a:rPr lang="en-US" b="1" dirty="0" smtClean="0"/>
              <a:t>7</a:t>
            </a:r>
            <a:r>
              <a:rPr lang="bg-BG" b="1" dirty="0" smtClean="0"/>
              <a:t>0 евро/кв.м.</a:t>
            </a:r>
          </a:p>
        </p:txBody>
      </p:sp>
    </p:spTree>
    <p:extLst>
      <p:ext uri="{BB962C8B-B14F-4D97-AF65-F5344CB8AC3E}">
        <p14:creationId xmlns:p14="http://schemas.microsoft.com/office/powerpoint/2010/main" val="1573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448210"/>
            <a:ext cx="9000000" cy="6365166"/>
          </a:xfr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486708" y="202630"/>
            <a:ext cx="2170584" cy="634082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Етаж 3 и 4</a:t>
            </a:r>
            <a:endParaRPr lang="bg-BG" sz="3200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6" name="Текстово поле 5">
            <a:hlinkClick r:id="rId3" action="ppaction://hlinksldjump"/>
          </p:cNvPr>
          <p:cNvSpPr txBox="1"/>
          <p:nvPr/>
        </p:nvSpPr>
        <p:spPr>
          <a:xfrm>
            <a:off x="1115616" y="608400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Към апартамент 4</a:t>
            </a:r>
            <a:r>
              <a:rPr lang="en-US" dirty="0" smtClean="0"/>
              <a:t> </a:t>
            </a:r>
            <a:r>
              <a:rPr lang="bg-BG" dirty="0" smtClean="0"/>
              <a:t>и 6</a:t>
            </a:r>
            <a:endParaRPr lang="bg-BG" dirty="0"/>
          </a:p>
        </p:txBody>
      </p:sp>
      <p:sp>
        <p:nvSpPr>
          <p:cNvPr id="7" name="Текстово поле 6">
            <a:hlinkClick r:id="rId4" action="ppaction://hlinksldjump"/>
          </p:cNvPr>
          <p:cNvSpPr txBox="1"/>
          <p:nvPr/>
        </p:nvSpPr>
        <p:spPr>
          <a:xfrm>
            <a:off x="6228184" y="608400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Към апартамент 5 и 7</a:t>
            </a:r>
            <a:endParaRPr lang="bg-BG" dirty="0"/>
          </a:p>
        </p:txBody>
      </p:sp>
      <p:sp>
        <p:nvSpPr>
          <p:cNvPr id="8" name="Текстово поле 7">
            <a:hlinkClick r:id="rId5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823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932040" y="44624"/>
            <a:ext cx="3672408" cy="1080120"/>
          </a:xfrm>
        </p:spPr>
        <p:txBody>
          <a:bodyPr>
            <a:normAutofit/>
          </a:bodyPr>
          <a:lstStyle/>
          <a:p>
            <a:r>
              <a:rPr lang="bg-BG" sz="2400" dirty="0" smtClean="0"/>
              <a:t>Апартамент 4</a:t>
            </a:r>
            <a:r>
              <a:rPr lang="bg-BG" sz="2400" dirty="0"/>
              <a:t> </a:t>
            </a:r>
            <a:r>
              <a:rPr lang="bg-BG" sz="2400" dirty="0" smtClean="0"/>
              <a:t>и 6</a:t>
            </a:r>
            <a:endParaRPr lang="bg-BG" sz="2400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404664"/>
            <a:ext cx="3780000" cy="5937216"/>
          </a:xfrm>
        </p:spPr>
      </p:pic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6" name="Текстово поле 5">
            <a:hlinkClick r:id="rId3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  <p:sp>
        <p:nvSpPr>
          <p:cNvPr id="7" name="Текстово поле 6"/>
          <p:cNvSpPr txBox="1"/>
          <p:nvPr/>
        </p:nvSpPr>
        <p:spPr>
          <a:xfrm>
            <a:off x="6142998" y="4103201"/>
            <a:ext cx="20294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Описание:</a:t>
            </a:r>
          </a:p>
          <a:p>
            <a:r>
              <a:rPr lang="bg-BG" sz="1400" dirty="0"/>
              <a:t>Дневна-трап. с кух. бокс</a:t>
            </a:r>
          </a:p>
          <a:p>
            <a:r>
              <a:rPr lang="bg-BG" sz="1400" dirty="0" smtClean="0"/>
              <a:t>Спалня 1</a:t>
            </a:r>
          </a:p>
          <a:p>
            <a:r>
              <a:rPr lang="bg-BG" sz="1400" dirty="0" smtClean="0"/>
              <a:t>Спалня 2</a:t>
            </a:r>
          </a:p>
          <a:p>
            <a:r>
              <a:rPr lang="bg-BG" sz="1400" dirty="0" smtClean="0"/>
              <a:t>Баня с тоалетна</a:t>
            </a:r>
          </a:p>
          <a:p>
            <a:r>
              <a:rPr lang="bg-BG" sz="1400" dirty="0" err="1" smtClean="0"/>
              <a:t>Талетна</a:t>
            </a:r>
            <a:endParaRPr lang="bg-BG" sz="1400" dirty="0" smtClean="0"/>
          </a:p>
          <a:p>
            <a:r>
              <a:rPr lang="bg-BG" sz="1400" dirty="0" smtClean="0"/>
              <a:t>Килер</a:t>
            </a:r>
          </a:p>
          <a:p>
            <a:r>
              <a:rPr lang="bg-BG" sz="1400" dirty="0" smtClean="0"/>
              <a:t>Тераса 1</a:t>
            </a:r>
          </a:p>
          <a:p>
            <a:r>
              <a:rPr lang="bg-BG" sz="1400" dirty="0" smtClean="0"/>
              <a:t>Тераса 2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4427984" y="1377350"/>
            <a:ext cx="49724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600" b="1" dirty="0" smtClean="0"/>
              <a:t>                  Реално </a:t>
            </a:r>
            <a:r>
              <a:rPr lang="bg-BG" sz="1600" b="1" dirty="0" err="1" smtClean="0"/>
              <a:t>изп</a:t>
            </a:r>
            <a:r>
              <a:rPr lang="bg-BG" sz="1600" b="1" dirty="0" smtClean="0"/>
              <a:t>. площ:   94,6 кв. м.</a:t>
            </a:r>
            <a:endParaRPr lang="bg-BG" sz="1100" b="1" dirty="0" smtClean="0"/>
          </a:p>
          <a:p>
            <a:pPr algn="just"/>
            <a:r>
              <a:rPr lang="bg-BG" sz="1600" dirty="0" smtClean="0"/>
              <a:t>	          Общи части:   16,2 кв.м. </a:t>
            </a:r>
          </a:p>
          <a:p>
            <a:pPr algn="just"/>
            <a:r>
              <a:rPr lang="bg-BG" sz="1600" dirty="0" smtClean="0"/>
              <a:t>                              Обща площ:  110,8 кв.м.</a:t>
            </a:r>
          </a:p>
          <a:p>
            <a:pPr algn="just"/>
            <a:endParaRPr lang="bg-BG" sz="1600" dirty="0" smtClean="0"/>
          </a:p>
          <a:p>
            <a:pPr algn="just"/>
            <a:r>
              <a:rPr lang="bg-BG" sz="1600" dirty="0" smtClean="0"/>
              <a:t>		   Цена: 55 </a:t>
            </a:r>
            <a:r>
              <a:rPr lang="en-US" sz="1600" dirty="0" smtClean="0"/>
              <a:t>3</a:t>
            </a:r>
            <a:r>
              <a:rPr lang="bg-BG" sz="1600" dirty="0" smtClean="0"/>
              <a:t>00 евро</a:t>
            </a:r>
          </a:p>
          <a:p>
            <a:pPr algn="just"/>
            <a:endParaRPr lang="bg-BG" sz="1600" dirty="0" smtClean="0"/>
          </a:p>
          <a:p>
            <a:pPr algn="ctr"/>
            <a:r>
              <a:rPr lang="bg-BG" b="1" dirty="0" smtClean="0"/>
              <a:t>Цена за кв.м.:    </a:t>
            </a:r>
            <a:r>
              <a:rPr lang="en-US" b="1" dirty="0" smtClean="0"/>
              <a:t>499</a:t>
            </a:r>
            <a:r>
              <a:rPr lang="bg-BG" b="1" dirty="0" smtClean="0"/>
              <a:t> евро/кв.м.</a:t>
            </a:r>
          </a:p>
        </p:txBody>
      </p:sp>
      <p:cxnSp>
        <p:nvCxnSpPr>
          <p:cNvPr id="9" name="Право съединение 8"/>
          <p:cNvCxnSpPr/>
          <p:nvPr/>
        </p:nvCxnSpPr>
        <p:spPr>
          <a:xfrm>
            <a:off x="4499992" y="404664"/>
            <a:ext cx="0" cy="5760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1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07504" y="205566"/>
            <a:ext cx="3394720" cy="1066130"/>
          </a:xfrm>
        </p:spPr>
        <p:txBody>
          <a:bodyPr>
            <a:normAutofit/>
          </a:bodyPr>
          <a:lstStyle/>
          <a:p>
            <a:r>
              <a:rPr lang="bg-BG" sz="2400" dirty="0" smtClean="0"/>
              <a:t>Апартамент 5 и 7</a:t>
            </a:r>
            <a:endParaRPr lang="bg-BG" sz="2400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33687"/>
            <a:ext cx="4301310" cy="6219649"/>
          </a:xfrm>
        </p:spPr>
      </p:pic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6" name="Текстово поле 5">
            <a:hlinkClick r:id="rId3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  <p:sp>
        <p:nvSpPr>
          <p:cNvPr id="7" name="Текстово поле 6"/>
          <p:cNvSpPr txBox="1"/>
          <p:nvPr/>
        </p:nvSpPr>
        <p:spPr>
          <a:xfrm>
            <a:off x="1002946" y="4174048"/>
            <a:ext cx="20294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Описание:</a:t>
            </a:r>
          </a:p>
          <a:p>
            <a:r>
              <a:rPr lang="bg-BG" sz="1400" dirty="0"/>
              <a:t>Дневна-трап. с кух. бокс</a:t>
            </a:r>
          </a:p>
          <a:p>
            <a:r>
              <a:rPr lang="bg-BG" sz="1400" dirty="0" smtClean="0"/>
              <a:t>Спалня 1</a:t>
            </a:r>
          </a:p>
          <a:p>
            <a:r>
              <a:rPr lang="bg-BG" sz="1400" dirty="0" smtClean="0"/>
              <a:t>Баня с тоалетна</a:t>
            </a:r>
          </a:p>
          <a:p>
            <a:r>
              <a:rPr lang="bg-BG" sz="1400" dirty="0" smtClean="0"/>
              <a:t>Тоалетна</a:t>
            </a:r>
          </a:p>
          <a:p>
            <a:r>
              <a:rPr lang="bg-BG" sz="1400" dirty="0" smtClean="0"/>
              <a:t>Килер</a:t>
            </a:r>
          </a:p>
          <a:p>
            <a:r>
              <a:rPr lang="bg-BG" sz="1400" dirty="0" smtClean="0"/>
              <a:t>Тераса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-468560" y="1474326"/>
            <a:ext cx="49724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600" b="1" dirty="0" smtClean="0"/>
              <a:t>                  Реално </a:t>
            </a:r>
            <a:r>
              <a:rPr lang="bg-BG" sz="1600" b="1" dirty="0" err="1" smtClean="0"/>
              <a:t>изп</a:t>
            </a:r>
            <a:r>
              <a:rPr lang="bg-BG" sz="1600" b="1" dirty="0" smtClean="0"/>
              <a:t>. площ:   63,3 кв. м.</a:t>
            </a:r>
            <a:endParaRPr lang="bg-BG" sz="1100" b="1" dirty="0" smtClean="0"/>
          </a:p>
          <a:p>
            <a:pPr algn="just"/>
            <a:r>
              <a:rPr lang="bg-BG" sz="1600" dirty="0" smtClean="0"/>
              <a:t>	          Общи части:   10,98 кв.м. </a:t>
            </a:r>
          </a:p>
          <a:p>
            <a:pPr algn="just"/>
            <a:r>
              <a:rPr lang="bg-BG" sz="1600" dirty="0" smtClean="0"/>
              <a:t>                              Обща площ:   74,28 кв.м.</a:t>
            </a:r>
          </a:p>
          <a:p>
            <a:pPr algn="just"/>
            <a:endParaRPr lang="bg-BG" sz="1600" dirty="0" smtClean="0"/>
          </a:p>
          <a:p>
            <a:pPr algn="just"/>
            <a:r>
              <a:rPr lang="bg-BG" sz="1600" dirty="0" smtClean="0"/>
              <a:t>		   Цена: 37 </a:t>
            </a:r>
            <a:r>
              <a:rPr lang="en-US" sz="1600" dirty="0" smtClean="0"/>
              <a:t>05</a:t>
            </a:r>
            <a:r>
              <a:rPr lang="bg-BG" sz="1600" dirty="0" smtClean="0"/>
              <a:t>0 евро</a:t>
            </a:r>
          </a:p>
          <a:p>
            <a:pPr algn="just"/>
            <a:endParaRPr lang="bg-BG" sz="1600" dirty="0" smtClean="0"/>
          </a:p>
          <a:p>
            <a:pPr algn="ctr"/>
            <a:r>
              <a:rPr lang="bg-BG" b="1" dirty="0" smtClean="0"/>
              <a:t>Цена за кв.м.:  </a:t>
            </a:r>
            <a:r>
              <a:rPr lang="en-US" b="1" dirty="0" smtClean="0"/>
              <a:t>499</a:t>
            </a:r>
            <a:r>
              <a:rPr lang="bg-BG" b="1" dirty="0" smtClean="0"/>
              <a:t> евро/кв.м.</a:t>
            </a:r>
          </a:p>
        </p:txBody>
      </p:sp>
      <p:cxnSp>
        <p:nvCxnSpPr>
          <p:cNvPr id="9" name="Право съединение 8"/>
          <p:cNvCxnSpPr/>
          <p:nvPr/>
        </p:nvCxnSpPr>
        <p:spPr>
          <a:xfrm>
            <a:off x="4067944" y="404664"/>
            <a:ext cx="0" cy="5760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67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620688"/>
            <a:ext cx="8460432" cy="5983561"/>
          </a:xfrm>
        </p:spPr>
      </p:pic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Етаж 5</a:t>
            </a:r>
            <a:endParaRPr lang="bg-BG" sz="3200" dirty="0"/>
          </a:p>
        </p:txBody>
      </p:sp>
      <p:sp>
        <p:nvSpPr>
          <p:cNvPr id="8" name="Текстово поле 7">
            <a:hlinkClick r:id="rId3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  <p:sp>
        <p:nvSpPr>
          <p:cNvPr id="10" name="Текстово поле 9">
            <a:hlinkClick r:id="rId4" action="ppaction://hlinksldjump"/>
          </p:cNvPr>
          <p:cNvSpPr txBox="1"/>
          <p:nvPr/>
        </p:nvSpPr>
        <p:spPr>
          <a:xfrm>
            <a:off x="6228184" y="6084004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Към апартамент 9</a:t>
            </a:r>
            <a:endParaRPr lang="bg-BG" dirty="0"/>
          </a:p>
        </p:txBody>
      </p:sp>
      <p:sp>
        <p:nvSpPr>
          <p:cNvPr id="7" name="Текстово поле 6">
            <a:hlinkClick r:id="rId5" action="ppaction://hlinksldjump"/>
          </p:cNvPr>
          <p:cNvSpPr txBox="1"/>
          <p:nvPr/>
        </p:nvSpPr>
        <p:spPr>
          <a:xfrm>
            <a:off x="1187624" y="609329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Към апартамент 8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68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932040" y="44624"/>
            <a:ext cx="3672408" cy="1080120"/>
          </a:xfrm>
        </p:spPr>
        <p:txBody>
          <a:bodyPr>
            <a:normAutofit/>
          </a:bodyPr>
          <a:lstStyle/>
          <a:p>
            <a:r>
              <a:rPr lang="bg-BG" sz="2400" dirty="0" smtClean="0"/>
              <a:t>Апартамент 8</a:t>
            </a:r>
            <a:endParaRPr lang="bg-BG" sz="2400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404664"/>
            <a:ext cx="3780000" cy="5937216"/>
          </a:xfrm>
        </p:spPr>
      </p:pic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dirty="0" smtClean="0"/>
              <a:t>"ГАРАНТ </a:t>
            </a:r>
            <a:r>
              <a:rPr lang="en-US" dirty="0" smtClean="0"/>
              <a:t>E</a:t>
            </a:r>
            <a:r>
              <a:rPr lang="bg-BG" dirty="0" smtClean="0"/>
              <a:t>С" ЕООД</a:t>
            </a:r>
            <a:endParaRPr lang="bg-BG" dirty="0"/>
          </a:p>
        </p:txBody>
      </p:sp>
      <p:sp>
        <p:nvSpPr>
          <p:cNvPr id="6" name="Текстово поле 5">
            <a:hlinkClick r:id="rId3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  <p:sp>
        <p:nvSpPr>
          <p:cNvPr id="7" name="Текстово поле 6"/>
          <p:cNvSpPr txBox="1"/>
          <p:nvPr/>
        </p:nvSpPr>
        <p:spPr>
          <a:xfrm>
            <a:off x="6142998" y="4103201"/>
            <a:ext cx="20294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Описание:</a:t>
            </a:r>
          </a:p>
          <a:p>
            <a:r>
              <a:rPr lang="bg-BG" sz="1400" dirty="0"/>
              <a:t>Дневна-трап. с кух. бокс</a:t>
            </a:r>
          </a:p>
          <a:p>
            <a:r>
              <a:rPr lang="bg-BG" sz="1400" dirty="0" smtClean="0"/>
              <a:t>Спалня 1</a:t>
            </a:r>
          </a:p>
          <a:p>
            <a:r>
              <a:rPr lang="bg-BG" sz="1400" dirty="0" smtClean="0"/>
              <a:t>Спалня 2</a:t>
            </a:r>
          </a:p>
          <a:p>
            <a:r>
              <a:rPr lang="bg-BG" sz="1400" dirty="0" smtClean="0"/>
              <a:t>Баня с тоалетна</a:t>
            </a:r>
          </a:p>
          <a:p>
            <a:r>
              <a:rPr lang="bg-BG" sz="1400" dirty="0" err="1" smtClean="0"/>
              <a:t>Талетна</a:t>
            </a:r>
            <a:endParaRPr lang="bg-BG" sz="1400" dirty="0" smtClean="0"/>
          </a:p>
          <a:p>
            <a:r>
              <a:rPr lang="bg-BG" sz="1400" dirty="0" smtClean="0"/>
              <a:t>Килер</a:t>
            </a:r>
          </a:p>
          <a:p>
            <a:r>
              <a:rPr lang="bg-BG" sz="1400" dirty="0" smtClean="0"/>
              <a:t>Тераса 1</a:t>
            </a:r>
          </a:p>
          <a:p>
            <a:r>
              <a:rPr lang="bg-BG" sz="1400" dirty="0" smtClean="0"/>
              <a:t>Тераса 2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4427984" y="1377350"/>
            <a:ext cx="49724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600" b="1" dirty="0" smtClean="0"/>
              <a:t>                  Реално </a:t>
            </a:r>
            <a:r>
              <a:rPr lang="bg-BG" sz="1600" b="1" dirty="0" err="1" smtClean="0"/>
              <a:t>изп</a:t>
            </a:r>
            <a:r>
              <a:rPr lang="bg-BG" sz="1600" b="1" dirty="0" smtClean="0"/>
              <a:t>. площ:   93,7 кв. м.</a:t>
            </a:r>
            <a:endParaRPr lang="bg-BG" sz="1100" b="1" dirty="0" smtClean="0"/>
          </a:p>
          <a:p>
            <a:pPr algn="just"/>
            <a:r>
              <a:rPr lang="bg-BG" sz="1600" dirty="0" smtClean="0"/>
              <a:t>	          Общи части:   16,04 кв.м. </a:t>
            </a:r>
          </a:p>
          <a:p>
            <a:pPr algn="just"/>
            <a:r>
              <a:rPr lang="bg-BG" sz="1600" dirty="0" smtClean="0"/>
              <a:t>                              Обща площ:  109,74 кв.м.</a:t>
            </a:r>
          </a:p>
          <a:p>
            <a:pPr algn="just"/>
            <a:endParaRPr lang="bg-BG" sz="1600" dirty="0" smtClean="0"/>
          </a:p>
          <a:p>
            <a:pPr algn="just"/>
            <a:r>
              <a:rPr lang="bg-BG" sz="1600" dirty="0" smtClean="0"/>
              <a:t>		   Цена: 54 </a:t>
            </a:r>
            <a:r>
              <a:rPr lang="en-US" sz="1600" dirty="0" smtClean="0"/>
              <a:t>7</a:t>
            </a:r>
            <a:r>
              <a:rPr lang="bg-BG" sz="1600" dirty="0" smtClean="0"/>
              <a:t>50 евро</a:t>
            </a:r>
          </a:p>
          <a:p>
            <a:pPr algn="just"/>
            <a:endParaRPr lang="bg-BG" sz="1600" dirty="0" smtClean="0"/>
          </a:p>
          <a:p>
            <a:pPr algn="ctr"/>
            <a:r>
              <a:rPr lang="bg-BG" b="1" dirty="0" smtClean="0"/>
              <a:t>Цена за кв.м.:    </a:t>
            </a:r>
            <a:r>
              <a:rPr lang="en-US" b="1" dirty="0" smtClean="0"/>
              <a:t>499</a:t>
            </a:r>
            <a:r>
              <a:rPr lang="bg-BG" b="1" dirty="0" smtClean="0"/>
              <a:t> евро/кв.м.</a:t>
            </a:r>
          </a:p>
        </p:txBody>
      </p:sp>
      <p:cxnSp>
        <p:nvCxnSpPr>
          <p:cNvPr id="9" name="Право съединение 8"/>
          <p:cNvCxnSpPr/>
          <p:nvPr/>
        </p:nvCxnSpPr>
        <p:spPr>
          <a:xfrm>
            <a:off x="4499992" y="404664"/>
            <a:ext cx="0" cy="5760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3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pic>
        <p:nvPicPr>
          <p:cNvPr id="6" name="Контейнер за съдържание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3387"/>
            <a:ext cx="4230000" cy="6367941"/>
          </a:xfrm>
        </p:spPr>
      </p:pic>
      <p:sp>
        <p:nvSpPr>
          <p:cNvPr id="5" name="Текстово поле 4">
            <a:hlinkClick r:id="rId3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  <p:sp>
        <p:nvSpPr>
          <p:cNvPr id="7" name="Заглавие 1"/>
          <p:cNvSpPr txBox="1">
            <a:spLocks/>
          </p:cNvSpPr>
          <p:nvPr/>
        </p:nvSpPr>
        <p:spPr>
          <a:xfrm>
            <a:off x="179512" y="0"/>
            <a:ext cx="3394720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400" dirty="0" smtClean="0"/>
              <a:t>Апартамент </a:t>
            </a:r>
            <a:r>
              <a:rPr lang="en-US" sz="2400" dirty="0" smtClean="0"/>
              <a:t>9</a:t>
            </a:r>
            <a:endParaRPr lang="bg-BG" sz="2400" dirty="0"/>
          </a:p>
        </p:txBody>
      </p:sp>
      <p:sp>
        <p:nvSpPr>
          <p:cNvPr id="8" name="Текстово поле 7"/>
          <p:cNvSpPr txBox="1"/>
          <p:nvPr/>
        </p:nvSpPr>
        <p:spPr>
          <a:xfrm>
            <a:off x="1074954" y="3968482"/>
            <a:ext cx="20294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Описание:</a:t>
            </a:r>
          </a:p>
          <a:p>
            <a:r>
              <a:rPr lang="bg-BG" sz="1400" dirty="0"/>
              <a:t>Дневна-трап. с кух. бокс</a:t>
            </a:r>
          </a:p>
          <a:p>
            <a:r>
              <a:rPr lang="bg-BG" sz="1400" dirty="0" smtClean="0"/>
              <a:t>Спалня 1</a:t>
            </a:r>
          </a:p>
          <a:p>
            <a:r>
              <a:rPr lang="bg-BG" sz="1400" dirty="0" smtClean="0"/>
              <a:t>Баня с тоалетна</a:t>
            </a:r>
          </a:p>
          <a:p>
            <a:r>
              <a:rPr lang="bg-BG" sz="1400" dirty="0" smtClean="0"/>
              <a:t>Тоалетна</a:t>
            </a:r>
          </a:p>
          <a:p>
            <a:r>
              <a:rPr lang="bg-BG" sz="1400" dirty="0" smtClean="0"/>
              <a:t>Килер</a:t>
            </a:r>
          </a:p>
          <a:p>
            <a:r>
              <a:rPr lang="bg-BG" sz="1400" dirty="0" smtClean="0"/>
              <a:t>Тераса</a:t>
            </a:r>
          </a:p>
        </p:txBody>
      </p:sp>
      <p:sp>
        <p:nvSpPr>
          <p:cNvPr id="9" name="Текстово поле 8"/>
          <p:cNvSpPr txBox="1"/>
          <p:nvPr/>
        </p:nvSpPr>
        <p:spPr>
          <a:xfrm>
            <a:off x="-396552" y="1268760"/>
            <a:ext cx="49724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600" b="1" dirty="0" smtClean="0"/>
              <a:t>                  Реално </a:t>
            </a:r>
            <a:r>
              <a:rPr lang="bg-BG" sz="1600" b="1" dirty="0" err="1" smtClean="0"/>
              <a:t>изп</a:t>
            </a:r>
            <a:r>
              <a:rPr lang="bg-BG" sz="1600" b="1" dirty="0" smtClean="0"/>
              <a:t>. площ:   6</a:t>
            </a:r>
            <a:r>
              <a:rPr lang="en-US" sz="1600" b="1" dirty="0" smtClean="0"/>
              <a:t>2</a:t>
            </a:r>
            <a:r>
              <a:rPr lang="bg-BG" sz="1600" b="1" dirty="0" smtClean="0"/>
              <a:t>,</a:t>
            </a:r>
            <a:r>
              <a:rPr lang="en-US" sz="1600" b="1" dirty="0" smtClean="0"/>
              <a:t>90</a:t>
            </a:r>
            <a:r>
              <a:rPr lang="bg-BG" sz="1600" b="1" dirty="0" smtClean="0"/>
              <a:t> кв. м.</a:t>
            </a:r>
            <a:endParaRPr lang="bg-BG" sz="1100" b="1" dirty="0" smtClean="0"/>
          </a:p>
          <a:p>
            <a:pPr algn="just"/>
            <a:r>
              <a:rPr lang="bg-BG" sz="1600" dirty="0" smtClean="0"/>
              <a:t>	          Общи части:   10,</a:t>
            </a:r>
            <a:r>
              <a:rPr lang="en-US" sz="1600" dirty="0" smtClean="0"/>
              <a:t>59</a:t>
            </a:r>
            <a:r>
              <a:rPr lang="bg-BG" sz="1600" dirty="0" smtClean="0"/>
              <a:t> кв.м. </a:t>
            </a:r>
          </a:p>
          <a:p>
            <a:pPr algn="just"/>
            <a:r>
              <a:rPr lang="bg-BG" sz="1600" dirty="0" smtClean="0"/>
              <a:t>                              Обща площ:   7</a:t>
            </a:r>
            <a:r>
              <a:rPr lang="en-US" sz="1600" dirty="0" smtClean="0"/>
              <a:t>3</a:t>
            </a:r>
            <a:r>
              <a:rPr lang="bg-BG" sz="1600" dirty="0" smtClean="0"/>
              <a:t>,</a:t>
            </a:r>
            <a:r>
              <a:rPr lang="en-US" sz="1600" dirty="0" smtClean="0"/>
              <a:t>49</a:t>
            </a:r>
            <a:r>
              <a:rPr lang="bg-BG" sz="1600" dirty="0" smtClean="0"/>
              <a:t> кв.м.</a:t>
            </a:r>
          </a:p>
          <a:p>
            <a:pPr algn="just"/>
            <a:endParaRPr lang="bg-BG" sz="1600" dirty="0" smtClean="0"/>
          </a:p>
          <a:p>
            <a:pPr algn="just"/>
            <a:r>
              <a:rPr lang="bg-BG" sz="1600" dirty="0" smtClean="0"/>
              <a:t>		   Цена: 3</a:t>
            </a:r>
            <a:r>
              <a:rPr lang="en-US" sz="1600" dirty="0" smtClean="0"/>
              <a:t>6</a:t>
            </a:r>
            <a:r>
              <a:rPr lang="bg-BG" sz="1600" dirty="0" smtClean="0"/>
              <a:t> </a:t>
            </a:r>
            <a:r>
              <a:rPr lang="en-US" sz="1600" dirty="0" smtClean="0"/>
              <a:t>65</a:t>
            </a:r>
            <a:r>
              <a:rPr lang="bg-BG" sz="1600" dirty="0" smtClean="0"/>
              <a:t>0 евро</a:t>
            </a:r>
          </a:p>
          <a:p>
            <a:pPr algn="just"/>
            <a:endParaRPr lang="bg-BG" sz="1600" dirty="0" smtClean="0"/>
          </a:p>
          <a:p>
            <a:pPr algn="ctr"/>
            <a:r>
              <a:rPr lang="bg-BG" b="1" dirty="0" smtClean="0"/>
              <a:t>Цена за кв.м.:  </a:t>
            </a:r>
            <a:r>
              <a:rPr lang="en-US" b="1" dirty="0" smtClean="0"/>
              <a:t>499 </a:t>
            </a:r>
            <a:r>
              <a:rPr lang="bg-BG" b="1" dirty="0" smtClean="0"/>
              <a:t>евро/кв.м.</a:t>
            </a:r>
          </a:p>
        </p:txBody>
      </p:sp>
      <p:cxnSp>
        <p:nvCxnSpPr>
          <p:cNvPr id="11" name="Право съединение 10"/>
          <p:cNvCxnSpPr/>
          <p:nvPr/>
        </p:nvCxnSpPr>
        <p:spPr>
          <a:xfrm>
            <a:off x="4150296" y="404664"/>
            <a:ext cx="0" cy="5760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6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5" y="443256"/>
            <a:ext cx="8905190" cy="6298112"/>
          </a:xfrm>
        </p:spPr>
      </p:pic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838636" y="116632"/>
            <a:ext cx="3466728" cy="854968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Етаж 6</a:t>
            </a:r>
            <a:endParaRPr lang="bg-BG" sz="3200" dirty="0"/>
          </a:p>
        </p:txBody>
      </p:sp>
      <p:sp>
        <p:nvSpPr>
          <p:cNvPr id="6" name="Текстово поле 5">
            <a:hlinkClick r:id="rId3" action="ppaction://hlinksldjump"/>
          </p:cNvPr>
          <p:cNvSpPr txBox="1"/>
          <p:nvPr/>
        </p:nvSpPr>
        <p:spPr>
          <a:xfrm>
            <a:off x="6300192" y="610409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Към апартамент 10</a:t>
            </a:r>
            <a:endParaRPr lang="bg-BG" dirty="0"/>
          </a:p>
        </p:txBody>
      </p:sp>
      <p:sp>
        <p:nvSpPr>
          <p:cNvPr id="8" name="Текстово поле 7">
            <a:hlinkClick r:id="rId4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7879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pic>
        <p:nvPicPr>
          <p:cNvPr id="7" name="Контейнер за съдържание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56792"/>
            <a:ext cx="6269155" cy="5040560"/>
          </a:xfrm>
        </p:spPr>
      </p:pic>
      <p:sp>
        <p:nvSpPr>
          <p:cNvPr id="5" name="Текстово поле 4">
            <a:hlinkClick r:id="rId3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  <p:sp>
        <p:nvSpPr>
          <p:cNvPr id="10" name="Заглавие 1"/>
          <p:cNvSpPr txBox="1">
            <a:spLocks/>
          </p:cNvSpPr>
          <p:nvPr/>
        </p:nvSpPr>
        <p:spPr>
          <a:xfrm>
            <a:off x="-612576" y="260648"/>
            <a:ext cx="3394720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400" dirty="0" smtClean="0"/>
              <a:t>Апартамент </a:t>
            </a:r>
            <a:r>
              <a:rPr lang="en-US" sz="2400" dirty="0" smtClean="0"/>
              <a:t>10</a:t>
            </a:r>
            <a:endParaRPr lang="bg-BG" sz="2400" dirty="0"/>
          </a:p>
        </p:txBody>
      </p:sp>
      <p:sp>
        <p:nvSpPr>
          <p:cNvPr id="11" name="Текстово поле 10"/>
          <p:cNvSpPr txBox="1"/>
          <p:nvPr/>
        </p:nvSpPr>
        <p:spPr>
          <a:xfrm>
            <a:off x="99463" y="2852936"/>
            <a:ext cx="202940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Описание:</a:t>
            </a:r>
          </a:p>
          <a:p>
            <a:r>
              <a:rPr lang="bg-BG" sz="1400" dirty="0"/>
              <a:t>Дневна-трап. с кух. бокс</a:t>
            </a:r>
          </a:p>
          <a:p>
            <a:r>
              <a:rPr lang="bg-BG" sz="1400" dirty="0" smtClean="0"/>
              <a:t>Спалня 1</a:t>
            </a:r>
            <a:endParaRPr lang="en-US" sz="1400" dirty="0" smtClean="0"/>
          </a:p>
          <a:p>
            <a:r>
              <a:rPr lang="bg-BG" sz="1400" dirty="0" smtClean="0"/>
              <a:t>Спалня 2</a:t>
            </a:r>
          </a:p>
          <a:p>
            <a:r>
              <a:rPr lang="bg-BG" sz="1400" dirty="0" smtClean="0"/>
              <a:t>Спалня 3</a:t>
            </a:r>
          </a:p>
          <a:p>
            <a:r>
              <a:rPr lang="bg-BG" sz="1400" dirty="0" smtClean="0"/>
              <a:t>Баня с тоалетна 1</a:t>
            </a:r>
          </a:p>
          <a:p>
            <a:r>
              <a:rPr lang="bg-BG" sz="1400" dirty="0" smtClean="0"/>
              <a:t>Баня с тоалетна 2</a:t>
            </a:r>
          </a:p>
          <a:p>
            <a:r>
              <a:rPr lang="bg-BG" sz="1400" dirty="0" smtClean="0"/>
              <a:t>Килер</a:t>
            </a:r>
          </a:p>
          <a:p>
            <a:r>
              <a:rPr lang="bg-BG" sz="1400" dirty="0" smtClean="0"/>
              <a:t>Тераса 1</a:t>
            </a:r>
          </a:p>
          <a:p>
            <a:r>
              <a:rPr lang="bg-BG" sz="1400" dirty="0" smtClean="0"/>
              <a:t>Тераса 2</a:t>
            </a:r>
          </a:p>
          <a:p>
            <a:r>
              <a:rPr lang="bg-BG" sz="1400" dirty="0" smtClean="0"/>
              <a:t>Тераса 3</a:t>
            </a:r>
          </a:p>
        </p:txBody>
      </p:sp>
      <p:sp>
        <p:nvSpPr>
          <p:cNvPr id="12" name="Текстово поле 11"/>
          <p:cNvSpPr txBox="1"/>
          <p:nvPr/>
        </p:nvSpPr>
        <p:spPr>
          <a:xfrm>
            <a:off x="4499992" y="41538"/>
            <a:ext cx="49724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600" b="1" dirty="0" smtClean="0"/>
              <a:t>                  Реално </a:t>
            </a:r>
            <a:r>
              <a:rPr lang="bg-BG" sz="1600" b="1" dirty="0" err="1" smtClean="0"/>
              <a:t>изп</a:t>
            </a:r>
            <a:r>
              <a:rPr lang="bg-BG" sz="1600" b="1" dirty="0" smtClean="0"/>
              <a:t>. площ:   152,10кв. м.</a:t>
            </a:r>
            <a:endParaRPr lang="bg-BG" sz="1100" b="1" dirty="0" smtClean="0"/>
          </a:p>
          <a:p>
            <a:pPr algn="just"/>
            <a:r>
              <a:rPr lang="bg-BG" sz="1600" dirty="0" smtClean="0"/>
              <a:t>	          Общи части:    18,47 кв.м. </a:t>
            </a:r>
          </a:p>
          <a:p>
            <a:pPr algn="just"/>
            <a:r>
              <a:rPr lang="bg-BG" sz="1600" dirty="0" smtClean="0"/>
              <a:t>                              Обща площ:   170,57 кв.м.</a:t>
            </a:r>
          </a:p>
          <a:p>
            <a:pPr algn="just"/>
            <a:endParaRPr lang="bg-BG" sz="1600" dirty="0" smtClean="0"/>
          </a:p>
          <a:p>
            <a:pPr algn="just"/>
            <a:r>
              <a:rPr lang="bg-BG" sz="1600" dirty="0" smtClean="0"/>
              <a:t>		   Цена: 79 850,00 евро</a:t>
            </a:r>
          </a:p>
          <a:p>
            <a:pPr algn="just"/>
            <a:endParaRPr lang="bg-BG" sz="1600" dirty="0" smtClean="0"/>
          </a:p>
          <a:p>
            <a:pPr algn="ctr"/>
            <a:r>
              <a:rPr lang="bg-BG" b="1" dirty="0" smtClean="0"/>
              <a:t>Цена за кв.м.:  468 евро/кв.м.</a:t>
            </a:r>
          </a:p>
        </p:txBody>
      </p:sp>
    </p:spTree>
    <p:extLst>
      <p:ext uri="{BB962C8B-B14F-4D97-AF65-F5344CB8AC3E}">
        <p14:creationId xmlns:p14="http://schemas.microsoft.com/office/powerpoint/2010/main" val="30750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46856" y="5578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Ниска </a:t>
            </a:r>
            <a:r>
              <a:rPr lang="bg-BG" dirty="0" smtClean="0">
                <a:solidFill>
                  <a:srgbClr val="FF0000"/>
                </a:solidFill>
              </a:rPr>
              <a:t>цена</a:t>
            </a:r>
            <a:r>
              <a:rPr lang="bg-BG" dirty="0" smtClean="0"/>
              <a:t> или висока </a:t>
            </a:r>
            <a:r>
              <a:rPr lang="bg-BG" dirty="0" smtClean="0">
                <a:solidFill>
                  <a:srgbClr val="FF0000"/>
                </a:solidFill>
              </a:rPr>
              <a:t>стойност</a:t>
            </a:r>
            <a:r>
              <a:rPr lang="bg-BG" dirty="0" smtClean="0"/>
              <a:t>,</a:t>
            </a:r>
            <a:br>
              <a:rPr lang="bg-BG" dirty="0" smtClean="0"/>
            </a:br>
            <a:r>
              <a:rPr lang="bg-BG" dirty="0" smtClean="0"/>
              <a:t>това е ВЪПРОСЪТ!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57200" y="2824336"/>
            <a:ext cx="8229600" cy="26208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bg-BG" dirty="0" smtClean="0"/>
              <a:t>Ние </a:t>
            </a:r>
            <a:r>
              <a:rPr lang="bg-BG" dirty="0" smtClean="0">
                <a:solidFill>
                  <a:srgbClr val="FF0000"/>
                </a:solidFill>
              </a:rPr>
              <a:t>гарантираме</a:t>
            </a:r>
            <a:r>
              <a:rPr lang="bg-BG" dirty="0" smtClean="0"/>
              <a:t>:</a:t>
            </a:r>
          </a:p>
          <a:p>
            <a:pPr marL="0" indent="0" algn="ctr">
              <a:buNone/>
            </a:pPr>
            <a:endParaRPr lang="bg-BG" dirty="0" smtClean="0"/>
          </a:p>
          <a:p>
            <a:pPr algn="ctr"/>
            <a:r>
              <a:rPr lang="bg-BG" dirty="0" smtClean="0"/>
              <a:t>Много изгодна цена</a:t>
            </a:r>
          </a:p>
          <a:p>
            <a:pPr algn="ctr"/>
            <a:r>
              <a:rPr lang="bg-BG" dirty="0" smtClean="0"/>
              <a:t>Много високо качество</a:t>
            </a:r>
          </a:p>
          <a:p>
            <a:pPr algn="ctr"/>
            <a:r>
              <a:rPr lang="bg-BG" dirty="0" smtClean="0"/>
              <a:t>Много голяма сигурност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6597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Много изгодна цена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bg-BG" dirty="0" smtClean="0"/>
              <a:t>Цената е изгодна, когато за нея получиш имот с висока стойност, който съчетава:</a:t>
            </a:r>
          </a:p>
          <a:p>
            <a:pPr marL="0" indent="0">
              <a:buNone/>
            </a:pPr>
            <a:endParaRPr lang="bg-BG" dirty="0"/>
          </a:p>
          <a:p>
            <a:pPr algn="just"/>
            <a:r>
              <a:rPr lang="bg-BG" dirty="0"/>
              <a:t>М</a:t>
            </a:r>
            <a:r>
              <a:rPr lang="bg-BG" dirty="0" smtClean="0"/>
              <a:t>ного добра </a:t>
            </a:r>
            <a:r>
              <a:rPr lang="bg-BG" dirty="0" smtClean="0">
                <a:solidFill>
                  <a:srgbClr val="FF0000"/>
                </a:solidFill>
              </a:rPr>
              <a:t>локация</a:t>
            </a:r>
          </a:p>
          <a:p>
            <a:pPr algn="just"/>
            <a:r>
              <a:rPr lang="bg-BG" dirty="0" smtClean="0"/>
              <a:t>Много добра </a:t>
            </a:r>
            <a:r>
              <a:rPr lang="bg-BG" dirty="0" smtClean="0">
                <a:solidFill>
                  <a:srgbClr val="FF0000"/>
                </a:solidFill>
              </a:rPr>
              <a:t>комуникация</a:t>
            </a:r>
          </a:p>
          <a:p>
            <a:pPr algn="just"/>
            <a:r>
              <a:rPr lang="bg-BG" dirty="0" smtClean="0"/>
              <a:t>Много добро </a:t>
            </a:r>
            <a:r>
              <a:rPr lang="bg-BG" dirty="0" smtClean="0">
                <a:solidFill>
                  <a:srgbClr val="FF0000"/>
                </a:solidFill>
              </a:rPr>
              <a:t>изложение</a:t>
            </a:r>
          </a:p>
          <a:p>
            <a:pPr algn="just"/>
            <a:r>
              <a:rPr lang="bg-BG" dirty="0" smtClean="0"/>
              <a:t>Много добро </a:t>
            </a:r>
            <a:r>
              <a:rPr lang="bg-BG" dirty="0" smtClean="0">
                <a:solidFill>
                  <a:srgbClr val="FF0000"/>
                </a:solidFill>
              </a:rPr>
              <a:t>разпределение</a:t>
            </a:r>
          </a:p>
          <a:p>
            <a:pPr algn="just"/>
            <a:r>
              <a:rPr lang="bg-BG" dirty="0" smtClean="0"/>
              <a:t>Много добро </a:t>
            </a:r>
            <a:r>
              <a:rPr lang="bg-BG" dirty="0" smtClean="0">
                <a:solidFill>
                  <a:srgbClr val="FF0000"/>
                </a:solidFill>
              </a:rPr>
              <a:t>качество</a:t>
            </a:r>
          </a:p>
          <a:p>
            <a:pPr algn="just"/>
            <a:r>
              <a:rPr lang="bg-BG" dirty="0" smtClean="0"/>
              <a:t>Много висока </a:t>
            </a:r>
            <a:r>
              <a:rPr lang="bg-BG" dirty="0" smtClean="0">
                <a:solidFill>
                  <a:srgbClr val="FF0000"/>
                </a:solidFill>
              </a:rPr>
              <a:t>сигурност на сделката</a:t>
            </a:r>
          </a:p>
          <a:p>
            <a:pPr marL="0" indent="0">
              <a:buNone/>
            </a:pPr>
            <a:endParaRPr lang="bg-BG" dirty="0" smtClean="0"/>
          </a:p>
          <a:p>
            <a:endParaRPr lang="bg-BG" dirty="0"/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271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Нито прекалено големи, нито прекалено малки!</a:t>
            </a:r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5" name="Текстово поле 4"/>
          <p:cNvSpPr txBox="1"/>
          <p:nvPr/>
        </p:nvSpPr>
        <p:spPr>
          <a:xfrm>
            <a:off x="1262376" y="2314615"/>
            <a:ext cx="66192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itchFamily="34" charset="0"/>
              <a:buChar char="•"/>
            </a:pPr>
            <a:r>
              <a:rPr lang="bg-BG" sz="3200" dirty="0" smtClean="0"/>
              <a:t>Хол с трапезария от 22 до 33 кв. м. </a:t>
            </a:r>
          </a:p>
          <a:p>
            <a:pPr marL="285750" indent="-285750">
              <a:lnSpc>
                <a:spcPct val="250000"/>
              </a:lnSpc>
              <a:buFont typeface="Arial" pitchFamily="34" charset="0"/>
              <a:buChar char="•"/>
            </a:pPr>
            <a:r>
              <a:rPr lang="bg-BG" sz="3200" dirty="0" smtClean="0"/>
              <a:t>Спалня от 10 до 14 кв. м.</a:t>
            </a:r>
          </a:p>
        </p:txBody>
      </p:sp>
    </p:spTree>
    <p:extLst>
      <p:ext uri="{BB962C8B-B14F-4D97-AF65-F5344CB8AC3E}">
        <p14:creationId xmlns:p14="http://schemas.microsoft.com/office/powerpoint/2010/main" val="303147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bg-BG" dirty="0" smtClean="0"/>
              <a:t>Много високо качество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bg-BG" sz="4000" dirty="0" smtClean="0"/>
              <a:t>Високото качество в строителството се определя от </a:t>
            </a:r>
            <a:r>
              <a:rPr lang="bg-BG" sz="4000" dirty="0" smtClean="0">
                <a:solidFill>
                  <a:srgbClr val="FF0000"/>
                </a:solidFill>
              </a:rPr>
              <a:t>качествената изработка</a:t>
            </a:r>
            <a:r>
              <a:rPr lang="bg-BG" sz="4000" dirty="0" smtClean="0"/>
              <a:t> с </a:t>
            </a:r>
            <a:r>
              <a:rPr lang="bg-BG" sz="4000" dirty="0" smtClean="0">
                <a:solidFill>
                  <a:srgbClr val="FF0000"/>
                </a:solidFill>
              </a:rPr>
              <a:t>качествените материали</a:t>
            </a:r>
            <a:r>
              <a:rPr lang="bg-BG" sz="4000" dirty="0" smtClean="0"/>
              <a:t>.</a:t>
            </a:r>
          </a:p>
          <a:p>
            <a:pPr marL="0" indent="0">
              <a:buNone/>
            </a:pPr>
            <a:endParaRPr lang="bg-BG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bg-BG" sz="4000" dirty="0" smtClean="0"/>
              <a:t>Гарантираме </a:t>
            </a:r>
            <a:r>
              <a:rPr lang="bg-BG" sz="4000" dirty="0" smtClean="0">
                <a:solidFill>
                  <a:srgbClr val="FF0000"/>
                </a:solidFill>
              </a:rPr>
              <a:t>качествената изработка</a:t>
            </a:r>
            <a:r>
              <a:rPr lang="bg-BG" sz="4000" dirty="0" smtClean="0"/>
              <a:t> с наемането на доказан строител, чиято работа говори сама по себе си. </a:t>
            </a:r>
          </a:p>
          <a:p>
            <a:pPr marL="0" indent="0">
              <a:buNone/>
            </a:pPr>
            <a:endParaRPr lang="bg-BG" sz="4000" dirty="0"/>
          </a:p>
          <a:p>
            <a:r>
              <a:rPr lang="bg-BG" sz="4000" dirty="0" err="1" smtClean="0"/>
              <a:t>Техстрой</a:t>
            </a:r>
            <a:r>
              <a:rPr lang="bg-BG" sz="4000" dirty="0" smtClean="0"/>
              <a:t> ЕООД</a:t>
            </a:r>
          </a:p>
          <a:p>
            <a:pPr marL="0" indent="0">
              <a:buNone/>
            </a:pPr>
            <a:endParaRPr lang="bg-BG" sz="4000" dirty="0"/>
          </a:p>
          <a:p>
            <a:pPr marL="0" indent="0">
              <a:buNone/>
            </a:pPr>
            <a:r>
              <a:rPr lang="bg-BG" sz="4000" dirty="0" smtClean="0"/>
              <a:t>Гарантираме </a:t>
            </a:r>
            <a:r>
              <a:rPr lang="bg-BG" sz="4000" dirty="0" smtClean="0">
                <a:solidFill>
                  <a:srgbClr val="FF0000"/>
                </a:solidFill>
              </a:rPr>
              <a:t>качествените материали </a:t>
            </a:r>
            <a:r>
              <a:rPr lang="bg-BG" sz="4000" dirty="0" smtClean="0"/>
              <a:t>със закупуването на такива от доказани в практиката производители и търговци като: </a:t>
            </a:r>
            <a:r>
              <a:rPr lang="en-US" sz="4000" dirty="0"/>
              <a:t> </a:t>
            </a:r>
            <a:endParaRPr lang="bg-BG" sz="4000" dirty="0" smtClean="0"/>
          </a:p>
          <a:p>
            <a:pPr marL="0" indent="0">
              <a:buNone/>
            </a:pPr>
            <a:endParaRPr lang="bg-BG" sz="2800" dirty="0" smtClean="0"/>
          </a:p>
          <a:p>
            <a:r>
              <a:rPr lang="en-US" sz="2800" dirty="0" err="1" smtClean="0"/>
              <a:t>Wienerberger</a:t>
            </a:r>
            <a:r>
              <a:rPr lang="en-US" sz="2800" dirty="0" smtClean="0"/>
              <a:t> /</a:t>
            </a:r>
            <a:r>
              <a:rPr lang="bg-BG" sz="2800" dirty="0" smtClean="0"/>
              <a:t>тухли/</a:t>
            </a:r>
          </a:p>
          <a:p>
            <a:r>
              <a:rPr lang="en-US" sz="2800" dirty="0" smtClean="0"/>
              <a:t>Weber /</a:t>
            </a:r>
            <a:r>
              <a:rPr lang="bg-BG" sz="2800" dirty="0" err="1" smtClean="0"/>
              <a:t>сиситема</a:t>
            </a:r>
            <a:r>
              <a:rPr lang="bg-BG" sz="2800" dirty="0" smtClean="0"/>
              <a:t> за топлоизолация</a:t>
            </a:r>
            <a:r>
              <a:rPr lang="bg-BG" sz="2800" dirty="0"/>
              <a:t> </a:t>
            </a:r>
            <a:r>
              <a:rPr lang="bg-BG" sz="2800" dirty="0" smtClean="0"/>
              <a:t>и лепила/, </a:t>
            </a:r>
          </a:p>
          <a:p>
            <a:r>
              <a:rPr lang="en-US" sz="2800" dirty="0" err="1" smtClean="0"/>
              <a:t>Roefix</a:t>
            </a:r>
            <a:r>
              <a:rPr lang="en-US" sz="2800" dirty="0" smtClean="0"/>
              <a:t> </a:t>
            </a:r>
            <a:r>
              <a:rPr lang="bg-BG" sz="2800" dirty="0" smtClean="0"/>
              <a:t>/хоросан и вътрешна мазилка/, </a:t>
            </a:r>
          </a:p>
          <a:p>
            <a:r>
              <a:rPr lang="en-US" sz="2800" dirty="0" err="1" smtClean="0"/>
              <a:t>Trocal</a:t>
            </a:r>
            <a:r>
              <a:rPr lang="en-US" sz="2800" dirty="0" smtClean="0"/>
              <a:t> </a:t>
            </a:r>
            <a:r>
              <a:rPr lang="bg-BG" sz="2800" dirty="0" smtClean="0"/>
              <a:t>/ПВЦ дограма/, </a:t>
            </a:r>
          </a:p>
          <a:p>
            <a:r>
              <a:rPr lang="bg-BG" sz="2800" dirty="0" smtClean="0"/>
              <a:t>ЕТЕМ</a:t>
            </a:r>
            <a:r>
              <a:rPr lang="en-US" sz="2800" dirty="0" smtClean="0"/>
              <a:t> /</a:t>
            </a:r>
            <a:r>
              <a:rPr lang="bg-BG" sz="2800" dirty="0" smtClean="0"/>
              <a:t>алуминиева дограма/, </a:t>
            </a:r>
          </a:p>
          <a:p>
            <a:r>
              <a:rPr lang="en-US" sz="2800" dirty="0" smtClean="0"/>
              <a:t>VJF </a:t>
            </a:r>
            <a:r>
              <a:rPr lang="bg-BG" sz="2800" dirty="0" smtClean="0"/>
              <a:t>/хидроизолации/, </a:t>
            </a:r>
          </a:p>
          <a:p>
            <a:r>
              <a:rPr lang="bg-BG" sz="2800" dirty="0" err="1" smtClean="0"/>
              <a:t>Солид</a:t>
            </a:r>
            <a:r>
              <a:rPr lang="bg-BG" sz="2800" dirty="0" smtClean="0"/>
              <a:t> /врати/, </a:t>
            </a:r>
          </a:p>
          <a:p>
            <a:r>
              <a:rPr lang="bg-BG" sz="2800" dirty="0" err="1" smtClean="0"/>
              <a:t>Кабелкомерс</a:t>
            </a:r>
            <a:r>
              <a:rPr lang="bg-BG" sz="2800" dirty="0" smtClean="0"/>
              <a:t> /ел оборудване/,</a:t>
            </a:r>
          </a:p>
          <a:p>
            <a:r>
              <a:rPr lang="bg-BG" sz="2800" dirty="0" smtClean="0"/>
              <a:t>Павирани /</a:t>
            </a:r>
            <a:r>
              <a:rPr lang="bg-BG" sz="2800" dirty="0" err="1" smtClean="0"/>
              <a:t>ВиК</a:t>
            </a:r>
            <a:r>
              <a:rPr lang="bg-BG" sz="2800" dirty="0" smtClean="0"/>
              <a:t> части оборудване/ и др.</a:t>
            </a:r>
          </a:p>
          <a:p>
            <a:pPr marL="0" indent="0">
              <a:buNone/>
            </a:pPr>
            <a:endParaRPr lang="bg-BG" sz="2800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132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Много голяма сигурност</a:t>
            </a:r>
            <a:endParaRPr lang="bg-BG" dirty="0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2400" dirty="0" smtClean="0"/>
              <a:t>Покупката на имот е скъпо начинание, което понякога може да бъде и опасно за вашите пари, затова ние предлагаме следните защити:</a:t>
            </a:r>
          </a:p>
          <a:p>
            <a:pPr marL="0" indent="0">
              <a:buNone/>
            </a:pPr>
            <a:endParaRPr lang="bg-BG" sz="2400" dirty="0" smtClean="0"/>
          </a:p>
          <a:p>
            <a:r>
              <a:rPr lang="bg-BG" sz="2400" dirty="0" smtClean="0">
                <a:solidFill>
                  <a:srgbClr val="FF0000"/>
                </a:solidFill>
              </a:rPr>
              <a:t>Подробен предварителен договор </a:t>
            </a:r>
            <a:r>
              <a:rPr lang="bg-BG" sz="2400" dirty="0" smtClean="0"/>
              <a:t>с:</a:t>
            </a:r>
          </a:p>
          <a:p>
            <a:pPr lvl="1"/>
            <a:r>
              <a:rPr lang="bg-BG" sz="2000" dirty="0" smtClean="0"/>
              <a:t>ясни и равноправни срокове</a:t>
            </a:r>
          </a:p>
          <a:p>
            <a:pPr lvl="1"/>
            <a:r>
              <a:rPr lang="bg-BG" sz="2000" dirty="0" smtClean="0"/>
              <a:t>ясни и равноправни условия</a:t>
            </a:r>
          </a:p>
          <a:p>
            <a:pPr lvl="1"/>
            <a:r>
              <a:rPr lang="bg-BG" sz="2000" dirty="0" smtClean="0"/>
              <a:t>ясни и равноправни отговорности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Escrow </a:t>
            </a:r>
            <a:r>
              <a:rPr lang="bg-BG" sz="2400" dirty="0" smtClean="0">
                <a:solidFill>
                  <a:srgbClr val="FF0000"/>
                </a:solidFill>
              </a:rPr>
              <a:t>сметка</a:t>
            </a:r>
            <a:r>
              <a:rPr lang="bg-BG" sz="2400" dirty="0" smtClean="0"/>
              <a:t> за разплащане, която ви осигурява</a:t>
            </a:r>
          </a:p>
          <a:p>
            <a:pPr lvl="1"/>
            <a:r>
              <a:rPr lang="bg-BG" sz="2000" dirty="0" smtClean="0"/>
              <a:t>сигурно разплащане по банков път</a:t>
            </a:r>
          </a:p>
          <a:p>
            <a:pPr lvl="1"/>
            <a:r>
              <a:rPr lang="bg-BG" sz="2000" dirty="0" smtClean="0"/>
              <a:t>гарант в лицето на банката, че парите ви ще се използват само по предназначение и винаги с вашето знание</a:t>
            </a:r>
          </a:p>
          <a:p>
            <a:pPr lvl="1"/>
            <a:endParaRPr lang="bg-BG" sz="2000" dirty="0" smtClean="0"/>
          </a:p>
          <a:p>
            <a:endParaRPr lang="bg-BG" dirty="0"/>
          </a:p>
        </p:txBody>
      </p:sp>
      <p:sp>
        <p:nvSpPr>
          <p:cNvPr id="2" name="Контейнер за долния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62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МЕСТОПОЛОЖЕНИЕ</a:t>
            </a:r>
            <a:endParaRPr lang="bg-BG" sz="3200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43678" y="836712"/>
            <a:ext cx="8229600" cy="792088"/>
          </a:xfrm>
        </p:spPr>
        <p:txBody>
          <a:bodyPr/>
          <a:lstStyle/>
          <a:p>
            <a:r>
              <a:rPr lang="bg-BG" dirty="0" err="1" smtClean="0"/>
              <a:t>Учреждения</a:t>
            </a:r>
            <a:endParaRPr lang="bg-BG" dirty="0" smtClean="0"/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6" name="Картина 5">
            <a:hlinkClick r:id="" action="ppaction://noaction" highlightClick="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936" y="1484784"/>
            <a:ext cx="7019544" cy="4721479"/>
          </a:xfrm>
          <a:prstGeom prst="rect">
            <a:avLst/>
          </a:prstGeom>
        </p:spPr>
      </p:pic>
      <p:pic>
        <p:nvPicPr>
          <p:cNvPr id="5" name="Картина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4" y="1484784"/>
            <a:ext cx="1800000" cy="1194619"/>
          </a:xfrm>
          <a:prstGeom prst="rect">
            <a:avLst/>
          </a:prstGeom>
        </p:spPr>
      </p:pic>
      <p:pic>
        <p:nvPicPr>
          <p:cNvPr id="7" name="Картина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4" y="3248213"/>
            <a:ext cx="1800000" cy="1194619"/>
          </a:xfrm>
          <a:prstGeom prst="rect">
            <a:avLst/>
          </a:prstGeom>
        </p:spPr>
      </p:pic>
      <p:pic>
        <p:nvPicPr>
          <p:cNvPr id="8" name="Картина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4" y="5011644"/>
            <a:ext cx="1800000" cy="1194619"/>
          </a:xfrm>
          <a:prstGeom prst="rect">
            <a:avLst/>
          </a:prstGeom>
        </p:spPr>
      </p:pic>
      <p:sp>
        <p:nvSpPr>
          <p:cNvPr id="9" name="Текстово поле 8">
            <a:hlinkClick r:id="rId9" action="ppaction://hlinksldjump"/>
          </p:cNvPr>
          <p:cNvSpPr txBox="1"/>
          <p:nvPr/>
        </p:nvSpPr>
        <p:spPr>
          <a:xfrm>
            <a:off x="8180963" y="6453336"/>
            <a:ext cx="9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напред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3312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МЕСТОПОЛОЖЕНИЕ</a:t>
            </a:r>
            <a:endParaRPr lang="bg-BG" sz="3200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43678" y="836712"/>
            <a:ext cx="8229600" cy="792088"/>
          </a:xfrm>
        </p:spPr>
        <p:txBody>
          <a:bodyPr/>
          <a:lstStyle/>
          <a:p>
            <a:r>
              <a:rPr lang="bg-BG" dirty="0" smtClean="0"/>
              <a:t>Пазаруване</a:t>
            </a:r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8" y="1556791"/>
            <a:ext cx="7019544" cy="4721479"/>
          </a:xfrm>
          <a:prstGeom prst="rect">
            <a:avLst/>
          </a:prstGeom>
        </p:spPr>
      </p:pic>
      <p:sp>
        <p:nvSpPr>
          <p:cNvPr id="6" name="Текстово поле 5">
            <a:hlinkClick r:id="rId3" action="ppaction://hlinksldjump"/>
          </p:cNvPr>
          <p:cNvSpPr txBox="1"/>
          <p:nvPr/>
        </p:nvSpPr>
        <p:spPr>
          <a:xfrm>
            <a:off x="8180963" y="6453336"/>
            <a:ext cx="9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напред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259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МЕСТОПОЛОЖЕНИЕ</a:t>
            </a:r>
            <a:endParaRPr lang="bg-BG" sz="3200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43678" y="836712"/>
            <a:ext cx="8229600" cy="792088"/>
          </a:xfrm>
        </p:spPr>
        <p:txBody>
          <a:bodyPr/>
          <a:lstStyle/>
          <a:p>
            <a:r>
              <a:rPr lang="bg-BG" dirty="0" smtClean="0"/>
              <a:t>Отдих</a:t>
            </a:r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56" y="1484784"/>
            <a:ext cx="7019544" cy="4721479"/>
          </a:xfrm>
          <a:prstGeom prst="rect">
            <a:avLst/>
          </a:prstGeom>
        </p:spPr>
      </p:pic>
      <p:pic>
        <p:nvPicPr>
          <p:cNvPr id="5" name="Картина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3" y="4365104"/>
            <a:ext cx="1800000" cy="1194619"/>
          </a:xfrm>
          <a:prstGeom prst="rect">
            <a:avLst/>
          </a:prstGeom>
        </p:spPr>
      </p:pic>
      <p:pic>
        <p:nvPicPr>
          <p:cNvPr id="7" name="Картина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6389"/>
            <a:ext cx="1800000" cy="1194619"/>
          </a:xfrm>
          <a:prstGeom prst="rect">
            <a:avLst/>
          </a:prstGeom>
        </p:spPr>
      </p:pic>
      <p:sp>
        <p:nvSpPr>
          <p:cNvPr id="8" name="Текстово поле 7">
            <a:hlinkClick r:id="rId7" action="ppaction://hlinksldjump"/>
          </p:cNvPr>
          <p:cNvSpPr txBox="1"/>
          <p:nvPr/>
        </p:nvSpPr>
        <p:spPr>
          <a:xfrm>
            <a:off x="8180963" y="6453336"/>
            <a:ext cx="9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напред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367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МЕСТОПОЛОЖЕНИЕ</a:t>
            </a:r>
            <a:endParaRPr lang="bg-BG" sz="3200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43678" y="836712"/>
            <a:ext cx="8229600" cy="792088"/>
          </a:xfrm>
        </p:spPr>
        <p:txBody>
          <a:bodyPr/>
          <a:lstStyle/>
          <a:p>
            <a:r>
              <a:rPr lang="bg-BG" dirty="0" smtClean="0"/>
              <a:t>Комуникации</a:t>
            </a:r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56" y="1484784"/>
            <a:ext cx="7019544" cy="4721479"/>
          </a:xfrm>
          <a:prstGeom prst="rect">
            <a:avLst/>
          </a:prstGeom>
        </p:spPr>
      </p:pic>
      <p:pic>
        <p:nvPicPr>
          <p:cNvPr id="6" name="Картина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1691"/>
            <a:ext cx="1800000" cy="1194619"/>
          </a:xfrm>
          <a:prstGeom prst="rect">
            <a:avLst/>
          </a:prstGeom>
        </p:spPr>
      </p:pic>
      <p:sp>
        <p:nvSpPr>
          <p:cNvPr id="7" name="Текстово поле 6">
            <a:hlinkClick r:id="rId5" action="ppaction://hlinksldjump"/>
          </p:cNvPr>
          <p:cNvSpPr txBox="1"/>
          <p:nvPr/>
        </p:nvSpPr>
        <p:spPr>
          <a:xfrm>
            <a:off x="8180963" y="6453336"/>
            <a:ext cx="9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напред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70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80499" cy="310634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3212976"/>
            <a:ext cx="4680000" cy="3106009"/>
          </a:xfrm>
          <a:prstGeom prst="rect">
            <a:avLst/>
          </a:prstGeom>
        </p:spPr>
      </p:pic>
      <p:sp>
        <p:nvSpPr>
          <p:cNvPr id="9" name="Заглавие 8"/>
          <p:cNvSpPr>
            <a:spLocks noGrp="1"/>
          </p:cNvSpPr>
          <p:nvPr>
            <p:ph type="title" idx="4294967295"/>
          </p:nvPr>
        </p:nvSpPr>
        <p:spPr>
          <a:xfrm>
            <a:off x="4998752" y="1052736"/>
            <a:ext cx="3610496" cy="79571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Медицински</a:t>
            </a:r>
            <a:r>
              <a:rPr lang="bg-BG" baseline="0" dirty="0" smtClean="0"/>
              <a:t> център</a:t>
            </a:r>
            <a:endParaRPr lang="bg-BG" dirty="0"/>
          </a:p>
        </p:txBody>
      </p:sp>
      <p:sp>
        <p:nvSpPr>
          <p:cNvPr id="6" name="Текстово поле 5">
            <a:hlinkClick r:id="rId4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597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олния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g-BG" smtClean="0"/>
              <a:t>"ГАРАНТ </a:t>
            </a:r>
            <a:r>
              <a:rPr lang="en-US" smtClean="0"/>
              <a:t>E</a:t>
            </a:r>
            <a:r>
              <a:rPr lang="bg-BG" smtClean="0"/>
              <a:t>С" ЕООД</a:t>
            </a:r>
            <a:endParaRPr lang="bg-BG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980990"/>
            <a:ext cx="7920000" cy="5256322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idx="4294967295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bg-BG" sz="4000" dirty="0" smtClean="0"/>
              <a:t>Основно училище</a:t>
            </a:r>
            <a:endParaRPr lang="bg-BG" sz="4000" dirty="0"/>
          </a:p>
        </p:txBody>
      </p:sp>
      <p:sp>
        <p:nvSpPr>
          <p:cNvPr id="5" name="Текстово поле 4">
            <a:hlinkClick r:id="rId3" action="ppaction://hlinksldjump"/>
          </p:cNvPr>
          <p:cNvSpPr txBox="1"/>
          <p:nvPr/>
        </p:nvSpPr>
        <p:spPr>
          <a:xfrm>
            <a:off x="8180963" y="645333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назад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2299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923</Words>
  <Application>Microsoft Office PowerPoint</Application>
  <PresentationFormat>Презентация на цял екран (4:3)</PresentationFormat>
  <Paragraphs>291</Paragraphs>
  <Slides>32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32</vt:i4>
      </vt:variant>
    </vt:vector>
  </HeadingPairs>
  <TitlesOfParts>
    <vt:vector size="33" baseType="lpstr">
      <vt:lpstr>Office тема</vt:lpstr>
      <vt:lpstr>ЖИЛИЩНА СГРАДА „Капри“  10 БРОЯ АПАРТАМЕНТИ  8 БРОЯ ПАРКО МЕСТА</vt:lpstr>
      <vt:lpstr>Ниска цена или висока стойност, това е ВЪПРОСЪТ!</vt:lpstr>
      <vt:lpstr>Много изгодна цена</vt:lpstr>
      <vt:lpstr>МЕСТОПОЛОЖЕНИЕ</vt:lpstr>
      <vt:lpstr>МЕСТОПОЛОЖЕНИЕ</vt:lpstr>
      <vt:lpstr>МЕСТОПОЛОЖЕНИЕ</vt:lpstr>
      <vt:lpstr>МЕСТОПОЛОЖЕНИЕ</vt:lpstr>
      <vt:lpstr>Медицински център</vt:lpstr>
      <vt:lpstr>Основно училище</vt:lpstr>
      <vt:lpstr>Детска градина и ясла</vt:lpstr>
      <vt:lpstr>Голям парк</vt:lpstr>
      <vt:lpstr>Малък парк</vt:lpstr>
      <vt:lpstr>Спирка</vt:lpstr>
      <vt:lpstr>Много изгодна цена</vt:lpstr>
      <vt:lpstr>Апартаменти</vt:lpstr>
      <vt:lpstr>Етаж 1</vt:lpstr>
      <vt:lpstr>Апартамент 1</vt:lpstr>
      <vt:lpstr>Апартамент 2</vt:lpstr>
      <vt:lpstr>Етаж 2</vt:lpstr>
      <vt:lpstr>Апартамент 3</vt:lpstr>
      <vt:lpstr>Етаж 3 и 4</vt:lpstr>
      <vt:lpstr>Апартамент 4 и 6</vt:lpstr>
      <vt:lpstr>Апартамент 5 и 7</vt:lpstr>
      <vt:lpstr>Етаж 5</vt:lpstr>
      <vt:lpstr>Апартамент 8</vt:lpstr>
      <vt:lpstr>Презентация на PowerPoint</vt:lpstr>
      <vt:lpstr>Етаж 6</vt:lpstr>
      <vt:lpstr>Презентация на PowerPoint</vt:lpstr>
      <vt:lpstr>Ниска цена или висока стойност, това е ВЪПРОСЪТ!</vt:lpstr>
      <vt:lpstr>Нито прекалено големи, нито прекалено малки!</vt:lpstr>
      <vt:lpstr>Много високо качество</vt:lpstr>
      <vt:lpstr>Много голяма сигурност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Nikolay</dc:creator>
  <cp:lastModifiedBy>Nikolay</cp:lastModifiedBy>
  <cp:revision>58</cp:revision>
  <dcterms:created xsi:type="dcterms:W3CDTF">2013-10-12T12:15:48Z</dcterms:created>
  <dcterms:modified xsi:type="dcterms:W3CDTF">2013-10-22T06:28:49Z</dcterms:modified>
</cp:coreProperties>
</file>